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368" r:id="rId2"/>
    <p:sldId id="369" r:id="rId3"/>
    <p:sldId id="370" r:id="rId4"/>
    <p:sldId id="389" r:id="rId5"/>
    <p:sldId id="372" r:id="rId6"/>
    <p:sldId id="373" r:id="rId7"/>
    <p:sldId id="374" r:id="rId8"/>
    <p:sldId id="375" r:id="rId9"/>
    <p:sldId id="390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457" r:id="rId88"/>
    <p:sldId id="458" r:id="rId89"/>
    <p:sldId id="459" r:id="rId90"/>
    <p:sldId id="460" r:id="rId91"/>
    <p:sldId id="461" r:id="rId92"/>
    <p:sldId id="462" r:id="rId93"/>
    <p:sldId id="463" r:id="rId94"/>
    <p:sldId id="464" r:id="rId95"/>
    <p:sldId id="465" r:id="rId96"/>
    <p:sldId id="466" r:id="rId97"/>
    <p:sldId id="467" r:id="rId98"/>
    <p:sldId id="468" r:id="rId99"/>
    <p:sldId id="469" r:id="rId100"/>
    <p:sldId id="470" r:id="rId101"/>
    <p:sldId id="471" r:id="rId102"/>
    <p:sldId id="472" r:id="rId103"/>
    <p:sldId id="473" r:id="rId104"/>
    <p:sldId id="474" r:id="rId105"/>
    <p:sldId id="475" r:id="rId106"/>
    <p:sldId id="476" r:id="rId107"/>
    <p:sldId id="477" r:id="rId108"/>
    <p:sldId id="478" r:id="rId109"/>
    <p:sldId id="479" r:id="rId110"/>
    <p:sldId id="481" r:id="rId111"/>
    <p:sldId id="480" r:id="rId1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B"/>
    <a:srgbClr val="E3A856"/>
    <a:srgbClr val="002F52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849"/>
    <p:restoredTop sz="95270" autoAdjust="0"/>
  </p:normalViewPr>
  <p:slideViewPr>
    <p:cSldViewPr snapToGrid="0">
      <p:cViewPr>
        <p:scale>
          <a:sx n="80" d="100"/>
          <a:sy n="80" d="100"/>
        </p:scale>
        <p:origin x="1288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notesMaster" Target="notesMasters/notesMaster1.xml"/><Relationship Id="rId114" Type="http://schemas.openxmlformats.org/officeDocument/2006/relationships/handoutMaster" Target="handoutMasters/handoutMaster1.xml"/><Relationship Id="rId115" Type="http://schemas.openxmlformats.org/officeDocument/2006/relationships/presProps" Target="presProps.xml"/><Relationship Id="rId116" Type="http://schemas.openxmlformats.org/officeDocument/2006/relationships/viewProps" Target="viewProps.xml"/><Relationship Id="rId117" Type="http://schemas.openxmlformats.org/officeDocument/2006/relationships/theme" Target="theme/theme1.xml"/><Relationship Id="rId11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2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WSJ: 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8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WSJ: 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0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7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4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5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“United States and Japan agreed to long periods before American tariffs on Japanese vehicles sold in this country are phased out — 30 years for trucks, 25 for autos, and up to 15 years for some auto parts.” (NYT Oct 5, 2015)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“45 percent of the value of each car or light truck will need to be produced in a Trans-Pacific Partnership country for the vehicle to be charged little or no duty by customs officials.” (NYT Oct 5, 2015)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63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/briefly/2015/10/05/5-challenges-at-the-trans-pacific-partnership-negotiations/“45 percent of the value of each car or light truck will need to be produced in a Trans-Pacific Partnership country for the vehicle to be charged little or no duty by customs officials.” (NYT Oct 5,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6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blogs.wsj.com</a:t>
            </a:r>
            <a:r>
              <a:rPr lang="en-US" dirty="0" smtClean="0"/>
              <a:t>/briefly/2015/10/05/5-challenges-at-the-trans-pacific-partnership-negotiations/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51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25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/2015/10/06/business/international/what-changes-lie-ahead-from-the-trans-pacific-partnership-pact.html?ref=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5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8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2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00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0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7D20E-B92A-9F4B-BFAC-6BD3E5BC8CEB}" type="slidenum">
              <a:rPr lang="en-US"/>
              <a:pPr/>
              <a:t>38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 in slide and following:  IMF IFS online</a:t>
            </a:r>
          </a:p>
        </p:txBody>
      </p:sp>
    </p:spTree>
    <p:extLst>
      <p:ext uri="{BB962C8B-B14F-4D97-AF65-F5344CB8AC3E}">
        <p14:creationId xmlns:p14="http://schemas.microsoft.com/office/powerpoint/2010/main" val="147273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CRS Nov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5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TPP,</a:t>
            </a:r>
            <a:r>
              <a:rPr lang="en-US" baseline="0" dirty="0" smtClean="0"/>
              <a:t> p. 19-1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/2015/10/06/business/environmentalists-praise-wildlife-measures-in-trans-pacific-trade-pact.html?ref=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3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/2015/10/06/business/environmentalists-praise-wildlife-measures-in-trans-pacific-trade-pact.html?ref=</a:t>
            </a:r>
            <a:r>
              <a:rPr lang="en-US" dirty="0" err="1" smtClean="0"/>
              <a:t>todayspaper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F7800B7-0F54-714A-8F90-27290BB23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5.xls"/><Relationship Id="rId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6.xls"/><Relationship Id="rId4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8.xls"/><Relationship Id="rId4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6705600" cy="1200329"/>
          </a:xfrm>
        </p:spPr>
        <p:txBody>
          <a:bodyPr/>
          <a:lstStyle/>
          <a:p>
            <a:pPr algn="ctr"/>
            <a:r>
              <a:rPr lang="en-US" sz="3600" dirty="0"/>
              <a:t>Pro’s and Con’s of</a:t>
            </a:r>
            <a:br>
              <a:rPr lang="en-US" sz="3600" dirty="0"/>
            </a:br>
            <a:r>
              <a:rPr lang="en-US" sz="3600" dirty="0"/>
              <a:t>Trade Agreements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653008"/>
            <a:ext cx="6705600" cy="584776"/>
          </a:xfrm>
        </p:spPr>
        <p:txBody>
          <a:bodyPr/>
          <a:lstStyle/>
          <a:p>
            <a:pPr algn="ctr"/>
            <a:r>
              <a:rPr lang="en-US" dirty="0" smtClean="0"/>
              <a:t>Alan V. Deardorff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71078" y="4528966"/>
            <a:ext cx="67056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For presentation to</a:t>
            </a:r>
          </a:p>
          <a:p>
            <a:pPr algn="ctr"/>
            <a:r>
              <a:rPr lang="en-US" sz="2800" b="1" dirty="0"/>
              <a:t>District Export Council</a:t>
            </a:r>
          </a:p>
          <a:p>
            <a:pPr algn="ctr"/>
            <a:r>
              <a:rPr lang="en-US" sz="2400" i="0" dirty="0"/>
              <a:t>November 9, 2016</a:t>
            </a:r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Proliferation of FTAs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2776145"/>
          </a:xfrm>
        </p:spPr>
        <p:txBody>
          <a:bodyPr/>
          <a:lstStyle/>
          <a:p>
            <a:r>
              <a:rPr lang="en-US" dirty="0" smtClean="0"/>
              <a:t>Called “Regional Trade Agreements” by WTO</a:t>
            </a:r>
          </a:p>
          <a:p>
            <a:r>
              <a:rPr lang="en-US" dirty="0" smtClean="0"/>
              <a:t>There were very few until the 1990.</a:t>
            </a:r>
          </a:p>
          <a:p>
            <a:r>
              <a:rPr lang="en-US" dirty="0" smtClean="0"/>
              <a:t>Their numbers have grown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Contentious Issues:  Japanese Ag.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272" y="1327820"/>
            <a:ext cx="7560527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Japanese consumers of meat</a:t>
            </a:r>
          </a:p>
          <a:p>
            <a:pPr lvl="1"/>
            <a:r>
              <a:rPr lang="en-US" dirty="0" smtClean="0"/>
              <a:t>US and other producers of meat and rice</a:t>
            </a:r>
          </a:p>
          <a:p>
            <a:pPr lvl="1"/>
            <a:r>
              <a:rPr lang="en-US" dirty="0" smtClean="0"/>
              <a:t>Japanese rice farmers, as high tariff continues</a:t>
            </a:r>
          </a:p>
          <a:p>
            <a:r>
              <a:rPr lang="en-US" dirty="0" smtClean="0"/>
              <a:t>Who lost?</a:t>
            </a:r>
          </a:p>
          <a:p>
            <a:pPr lvl="1"/>
            <a:r>
              <a:rPr lang="en-US" dirty="0" smtClean="0"/>
              <a:t>Japanese beef and pork farmers</a:t>
            </a:r>
          </a:p>
          <a:p>
            <a:pPr lvl="1"/>
            <a:r>
              <a:rPr lang="en-US" dirty="0" smtClean="0"/>
              <a:t>Japanese government, which will collect less tariff revenue on both meat and rice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ISDS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327820"/>
            <a:ext cx="7515922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ISDS:  Investor-State Dispute Settlement</a:t>
            </a:r>
          </a:p>
          <a:p>
            <a:pPr lvl="1"/>
            <a:r>
              <a:rPr lang="en-US" dirty="0" smtClean="0"/>
              <a:t>This gives multinational firms leverage over governments to resist policies that reduce their profits</a:t>
            </a:r>
          </a:p>
          <a:p>
            <a:pPr lvl="1"/>
            <a:r>
              <a:rPr lang="en-US" dirty="0" smtClean="0"/>
              <a:t>Most objected-to have been actions by tobacco companies that use trade agreements to block cigarette labeling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ISDS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424" y="1327820"/>
            <a:ext cx="7549376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Resolution:  </a:t>
            </a:r>
          </a:p>
          <a:p>
            <a:pPr lvl="1"/>
            <a:r>
              <a:rPr lang="en-US" dirty="0" smtClean="0"/>
              <a:t>Cigarette companies will not have access to ISDS.</a:t>
            </a:r>
          </a:p>
          <a:p>
            <a:pPr lvl="1"/>
            <a:r>
              <a:rPr lang="en-US" dirty="0" smtClean="0"/>
              <a:t>No other weakening of ISDS</a:t>
            </a:r>
          </a:p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US companies (drugs, music, film) other than tobacco</a:t>
            </a:r>
          </a:p>
          <a:p>
            <a:r>
              <a:rPr lang="en-US" dirty="0"/>
              <a:t>Who </a:t>
            </a:r>
            <a:r>
              <a:rPr lang="en-US" dirty="0" smtClean="0"/>
              <a:t>Lost?</a:t>
            </a:r>
            <a:endParaRPr lang="en-US" dirty="0"/>
          </a:p>
          <a:p>
            <a:pPr lvl="1"/>
            <a:r>
              <a:rPr lang="en-US" dirty="0" smtClean="0"/>
              <a:t>Tobacco</a:t>
            </a:r>
          </a:p>
          <a:p>
            <a:pPr lvl="1"/>
            <a:r>
              <a:rPr lang="en-US" dirty="0" smtClean="0"/>
              <a:t>Environmentalists and other advocates of government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Contentious Issues:  </a:t>
            </a:r>
            <a:r>
              <a:rPr lang="en-US" dirty="0"/>
              <a:t>Exchange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327820"/>
            <a:ext cx="7515922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Exchange Rates</a:t>
            </a:r>
          </a:p>
          <a:p>
            <a:pPr lvl="1"/>
            <a:r>
              <a:rPr lang="en-US" dirty="0" smtClean="0"/>
              <a:t>Many in US wanted TPP to address currency undervaluation (which makes exports cheaper)</a:t>
            </a:r>
          </a:p>
          <a:p>
            <a:pPr lvl="2"/>
            <a:r>
              <a:rPr lang="en-US" dirty="0" smtClean="0"/>
              <a:t>Most other TPP countries opposed this, as did the Obama administration</a:t>
            </a:r>
          </a:p>
          <a:p>
            <a:pPr lvl="2"/>
            <a:r>
              <a:rPr lang="en-US" dirty="0" smtClean="0"/>
              <a:t>Countries often accused of currency manipulation include Japan and China.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Contentious Issues:  </a:t>
            </a:r>
            <a:r>
              <a:rPr lang="en-US" dirty="0"/>
              <a:t>Exchange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576" y="1327820"/>
            <a:ext cx="7538224" cy="47983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Resolution:  Side Agreement on Exchange Rates:  </a:t>
            </a:r>
          </a:p>
          <a:p>
            <a:pPr lvl="1"/>
            <a:r>
              <a:rPr lang="en-US" dirty="0" smtClean="0"/>
              <a:t>Commitment to avoid manipulation</a:t>
            </a:r>
          </a:p>
          <a:p>
            <a:pPr lvl="1"/>
            <a:r>
              <a:rPr lang="en-US" dirty="0" smtClean="0"/>
              <a:t>Transparency and Reporting</a:t>
            </a:r>
          </a:p>
          <a:p>
            <a:pPr lvl="1"/>
            <a:r>
              <a:rPr lang="en-US" dirty="0" smtClean="0"/>
              <a:t>Group to meet at least annually to discuss macroeconomic and exchange rate issues</a:t>
            </a:r>
          </a:p>
          <a:p>
            <a:pPr lvl="1"/>
            <a:r>
              <a:rPr lang="en-US" dirty="0" smtClean="0"/>
              <a:t>No enforcement mechanism</a:t>
            </a:r>
          </a:p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International economists and experts on macro/monetary policy</a:t>
            </a:r>
          </a:p>
          <a:p>
            <a:r>
              <a:rPr lang="en-US" dirty="0" smtClean="0"/>
              <a:t>Who Lost?</a:t>
            </a:r>
          </a:p>
          <a:p>
            <a:pPr lvl="1"/>
            <a:r>
              <a:rPr lang="en-US" dirty="0" smtClean="0"/>
              <a:t>Ford Motor Co. and other vocal advocates of response to exchange rate manipulation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71" y="321718"/>
            <a:ext cx="7486841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Contentious Issues and Their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7" y="1657932"/>
            <a:ext cx="7092633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In each case, there were losers and winners, usually both in each country.</a:t>
            </a:r>
          </a:p>
          <a:p>
            <a:r>
              <a:rPr lang="en-US" dirty="0" smtClean="0"/>
              <a:t>Losers may now oppose the TPP.</a:t>
            </a:r>
          </a:p>
          <a:p>
            <a:r>
              <a:rPr lang="en-US" dirty="0" smtClean="0"/>
              <a:t>Thus support for TPP is reduced, and getting it past US Congress will be problematic.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327820"/>
            <a:ext cx="7515922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TPP </a:t>
            </a:r>
            <a:r>
              <a:rPr lang="en-US" dirty="0" smtClean="0"/>
              <a:t>must be approved by the political process in each of the 12 countries, which may be most problematic in the US.</a:t>
            </a:r>
          </a:p>
          <a:p>
            <a:r>
              <a:rPr lang="en-US" dirty="0" smtClean="0"/>
              <a:t>Congress – both houses – will have to accept or reject it by a simple majority up-or-down (no amendments) vote.</a:t>
            </a:r>
          </a:p>
          <a:p>
            <a:r>
              <a:rPr lang="en-US" dirty="0" smtClean="0"/>
              <a:t>Decisions were unlikely during US presidential campaign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Obama has been pushing for vote by “lame ducks”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2666"/>
            <a:ext cx="7239000" cy="1127125"/>
          </a:xfrm>
        </p:spPr>
        <p:txBody>
          <a:bodyPr/>
          <a:lstStyle/>
          <a:p>
            <a:pPr algn="ctr"/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74464"/>
            <a:ext cx="7239000" cy="427809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Free Trade Agreements: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Essence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Economics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Proliferation</a:t>
            </a:r>
          </a:p>
          <a:p>
            <a:r>
              <a:rPr lang="en-US" dirty="0" smtClean="0"/>
              <a:t>FTAs in Practice:  More than FTAs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NAFTA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TPP</a:t>
            </a:r>
          </a:p>
          <a:p>
            <a:pPr lvl="1"/>
            <a:r>
              <a:rPr lang="en-US" dirty="0" smtClean="0"/>
              <a:t>TTIP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004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FTAs in Practice:  TTIP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133165"/>
          </a:xfrm>
        </p:spPr>
        <p:txBody>
          <a:bodyPr/>
          <a:lstStyle/>
          <a:p>
            <a:r>
              <a:rPr lang="en-US" dirty="0" smtClean="0"/>
              <a:t>TTIP = Trans-Atlantic Trade and Investment Partnership</a:t>
            </a:r>
          </a:p>
          <a:p>
            <a:pPr lvl="1"/>
            <a:r>
              <a:rPr lang="en-US" dirty="0" smtClean="0"/>
              <a:t>Trade agreement between US and EU</a:t>
            </a:r>
          </a:p>
          <a:p>
            <a:pPr lvl="1"/>
            <a:r>
              <a:rPr lang="en-US" dirty="0" smtClean="0"/>
              <a:t>Still being negotiated and may not succeed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TTIP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674852"/>
          </a:xfrm>
        </p:spPr>
        <p:txBody>
          <a:bodyPr/>
          <a:lstStyle/>
          <a:p>
            <a:r>
              <a:rPr lang="en-US" dirty="0" smtClean="0"/>
              <a:t>What TTIP Includes</a:t>
            </a:r>
          </a:p>
          <a:p>
            <a:pPr lvl="1"/>
            <a:r>
              <a:rPr lang="en-US" dirty="0" smtClean="0"/>
              <a:t>Still unknown</a:t>
            </a:r>
          </a:p>
          <a:p>
            <a:pPr lvl="1"/>
            <a:r>
              <a:rPr lang="en-US" dirty="0" smtClean="0"/>
              <a:t>Tariff reduction, but these are already small</a:t>
            </a:r>
          </a:p>
          <a:p>
            <a:pPr lvl="1"/>
            <a:r>
              <a:rPr lang="en-US" dirty="0" smtClean="0"/>
              <a:t>Harmonization of rules and regulations</a:t>
            </a:r>
          </a:p>
          <a:p>
            <a:pPr lvl="1"/>
            <a:r>
              <a:rPr lang="en-US" dirty="0" smtClean="0"/>
              <a:t>Investment dispute resolution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52"/>
            <a:ext cx="9144000" cy="56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TTIP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071610"/>
          </a:xfrm>
        </p:spPr>
        <p:txBody>
          <a:bodyPr/>
          <a:lstStyle/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That concerns for environment will be undermined</a:t>
            </a:r>
          </a:p>
          <a:p>
            <a:pPr lvl="1"/>
            <a:r>
              <a:rPr lang="en-US" dirty="0" smtClean="0"/>
              <a:t>That corporations will get greater power over governments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997744"/>
          </a:xfrm>
        </p:spPr>
        <p:txBody>
          <a:bodyPr/>
          <a:lstStyle/>
          <a:p>
            <a:r>
              <a:rPr lang="en-US" dirty="0" smtClean="0"/>
              <a:t>Free Trade Agreements</a:t>
            </a:r>
          </a:p>
          <a:p>
            <a:pPr lvl="1"/>
            <a:r>
              <a:rPr lang="en-US" dirty="0" smtClean="0"/>
              <a:t>Have been &amp; would be beneficial overall</a:t>
            </a:r>
          </a:p>
          <a:p>
            <a:pPr lvl="1"/>
            <a:r>
              <a:rPr lang="en-US" dirty="0" smtClean="0"/>
              <a:t>They also include problematic features</a:t>
            </a:r>
          </a:p>
          <a:p>
            <a:pPr lvl="1"/>
            <a:r>
              <a:rPr lang="en-US" dirty="0" smtClean="0"/>
              <a:t>And trade always, while helping overall, is costly to some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TA charts to 20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425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199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95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200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416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200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035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201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77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20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308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 or CUs 20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736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&amp;CUs+TP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219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2666"/>
            <a:ext cx="7239000" cy="1127125"/>
          </a:xfrm>
        </p:spPr>
        <p:txBody>
          <a:bodyPr/>
          <a:lstStyle/>
          <a:p>
            <a:pPr algn="ctr"/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74464"/>
            <a:ext cx="7239000" cy="5139869"/>
          </a:xfrm>
        </p:spPr>
        <p:txBody>
          <a:bodyPr/>
          <a:lstStyle/>
          <a:p>
            <a:r>
              <a:rPr lang="en-US" dirty="0" smtClean="0"/>
              <a:t>Free Trade Agreements:  </a:t>
            </a:r>
          </a:p>
          <a:p>
            <a:pPr lvl="1"/>
            <a:r>
              <a:rPr lang="en-US" dirty="0" smtClean="0"/>
              <a:t>Their Essence</a:t>
            </a:r>
          </a:p>
          <a:p>
            <a:pPr lvl="1"/>
            <a:r>
              <a:rPr lang="en-US" dirty="0" smtClean="0"/>
              <a:t>Their Economics</a:t>
            </a:r>
          </a:p>
          <a:p>
            <a:pPr lvl="1"/>
            <a:r>
              <a:rPr lang="en-US" dirty="0" smtClean="0"/>
              <a:t>Their Proliferation</a:t>
            </a:r>
          </a:p>
          <a:p>
            <a:r>
              <a:rPr lang="en-US" dirty="0" smtClean="0"/>
              <a:t>FTAs in Practice:  More than FTAs</a:t>
            </a:r>
          </a:p>
          <a:p>
            <a:pPr lvl="1"/>
            <a:r>
              <a:rPr lang="en-US" dirty="0" smtClean="0"/>
              <a:t>NAFTA (North American Free Trade Agreement</a:t>
            </a:r>
          </a:p>
          <a:p>
            <a:pPr lvl="1"/>
            <a:r>
              <a:rPr lang="en-US" dirty="0" smtClean="0"/>
              <a:t>TPP (Trans-Pacific Partnership)</a:t>
            </a:r>
          </a:p>
          <a:p>
            <a:pPr lvl="1"/>
            <a:r>
              <a:rPr lang="en-US" dirty="0" smtClean="0"/>
              <a:t>TTIP (Trans-Atlantic Trade and Investment Partnership)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004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&amp;CUs+TPP+TTI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28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FTAs&amp;CUs+TPP+TTIP+RCE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28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2666"/>
            <a:ext cx="7239000" cy="1127125"/>
          </a:xfrm>
        </p:spPr>
        <p:txBody>
          <a:bodyPr/>
          <a:lstStyle/>
          <a:p>
            <a:pPr algn="ctr"/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74464"/>
            <a:ext cx="7239000" cy="427809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Free Trade Agreements: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Essence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Economics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Proliferation</a:t>
            </a:r>
          </a:p>
          <a:p>
            <a:r>
              <a:rPr lang="en-US" dirty="0" smtClean="0"/>
              <a:t>FTAs in Practice:  More than FTAs</a:t>
            </a:r>
          </a:p>
          <a:p>
            <a:pPr lvl="1"/>
            <a:r>
              <a:rPr lang="en-US" dirty="0" smtClean="0"/>
              <a:t>NAFTA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TPP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TTIP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004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FTAs in Practice:  NAFTA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4462760"/>
          </a:xfrm>
        </p:spPr>
        <p:txBody>
          <a:bodyPr/>
          <a:lstStyle/>
          <a:p>
            <a:r>
              <a:rPr lang="en-US" dirty="0" smtClean="0"/>
              <a:t>NAFTA = North American Free Trade Agreement</a:t>
            </a:r>
          </a:p>
          <a:p>
            <a:pPr lvl="1"/>
            <a:r>
              <a:rPr lang="en-US" dirty="0" smtClean="0"/>
              <a:t>A Free Trade Agreement including US, Canada, and Mexico</a:t>
            </a:r>
          </a:p>
          <a:p>
            <a:pPr lvl="2"/>
            <a:r>
              <a:rPr lang="en-US" dirty="0" smtClean="0"/>
              <a:t>Zero tariffs on (taxes on imports from) each other</a:t>
            </a:r>
          </a:p>
          <a:p>
            <a:pPr lvl="2"/>
            <a:r>
              <a:rPr lang="en-US" dirty="0" smtClean="0"/>
              <a:t>Pre-existing tariffs on outside countries</a:t>
            </a:r>
          </a:p>
          <a:p>
            <a:pPr lvl="2"/>
            <a:r>
              <a:rPr lang="en-US" dirty="0" smtClean="0"/>
              <a:t>Rules of origin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</a:t>
            </a:r>
            <a:r>
              <a:rPr lang="mr-IN" dirty="0" smtClean="0"/>
              <a:t>–</a:t>
            </a:r>
            <a:r>
              <a:rPr lang="en-US" dirty="0" smtClean="0"/>
              <a:t> What is it?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761030"/>
          </a:xfrm>
        </p:spPr>
        <p:txBody>
          <a:bodyPr/>
          <a:lstStyle/>
          <a:p>
            <a:r>
              <a:rPr lang="en-US" dirty="0" smtClean="0"/>
              <a:t>Other provisions</a:t>
            </a:r>
          </a:p>
          <a:p>
            <a:pPr lvl="1"/>
            <a:r>
              <a:rPr lang="en-US" dirty="0" smtClean="0"/>
              <a:t>Some liberalization in services</a:t>
            </a:r>
          </a:p>
          <a:p>
            <a:pPr lvl="1"/>
            <a:r>
              <a:rPr lang="en-US" dirty="0" smtClean="0"/>
              <a:t>Foreign investment </a:t>
            </a:r>
          </a:p>
          <a:p>
            <a:pPr lvl="2"/>
            <a:r>
              <a:rPr lang="en-US" dirty="0" smtClean="0"/>
              <a:t>ISDS in Chapter 11</a:t>
            </a:r>
          </a:p>
          <a:p>
            <a:pPr lvl="1"/>
            <a:r>
              <a:rPr lang="en-US" dirty="0" smtClean="0"/>
              <a:t>Intellectual property </a:t>
            </a:r>
            <a:r>
              <a:rPr lang="en-US" dirty="0"/>
              <a:t>r</a:t>
            </a:r>
            <a:r>
              <a:rPr lang="en-US" dirty="0" smtClean="0"/>
              <a:t>ights</a:t>
            </a:r>
          </a:p>
          <a:p>
            <a:pPr lvl="1"/>
            <a:r>
              <a:rPr lang="en-US" dirty="0" smtClean="0"/>
              <a:t>Opening of government procurement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</a:t>
            </a:r>
            <a:r>
              <a:rPr lang="mr-IN" dirty="0" smtClean="0"/>
              <a:t>–</a:t>
            </a:r>
            <a:r>
              <a:rPr lang="en-US" dirty="0" smtClean="0"/>
              <a:t> What is it?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209836"/>
          </a:xfrm>
        </p:spPr>
        <p:txBody>
          <a:bodyPr/>
          <a:lstStyle/>
          <a:p>
            <a:r>
              <a:rPr lang="en-US" dirty="0" smtClean="0"/>
              <a:t>Side Agreements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Environment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- History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948499"/>
          </a:xfrm>
        </p:spPr>
        <p:txBody>
          <a:bodyPr/>
          <a:lstStyle/>
          <a:p>
            <a:r>
              <a:rPr lang="en-US" dirty="0"/>
              <a:t>Before NAFTA, </a:t>
            </a:r>
            <a:r>
              <a:rPr lang="en-US" dirty="0" smtClean="0"/>
              <a:t>US had</a:t>
            </a:r>
            <a:endParaRPr lang="en-US" dirty="0"/>
          </a:p>
          <a:p>
            <a:pPr lvl="1"/>
            <a:r>
              <a:rPr lang="en-US" dirty="0"/>
              <a:t>US-Canada Auto Pact</a:t>
            </a:r>
          </a:p>
          <a:p>
            <a:pPr lvl="2"/>
            <a:r>
              <a:rPr lang="en-US" dirty="0"/>
              <a:t>Signed 1965</a:t>
            </a:r>
          </a:p>
          <a:p>
            <a:pPr lvl="2"/>
            <a:r>
              <a:rPr lang="en-US" dirty="0"/>
              <a:t>Free trade between US and Canada in cars and car parts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- History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625608"/>
          </a:xfrm>
        </p:spPr>
        <p:txBody>
          <a:bodyPr/>
          <a:lstStyle/>
          <a:p>
            <a:r>
              <a:rPr lang="en-US" dirty="0"/>
              <a:t>Before NAFTA, </a:t>
            </a:r>
            <a:r>
              <a:rPr lang="en-US" dirty="0" smtClean="0"/>
              <a:t>US had</a:t>
            </a:r>
            <a:endParaRPr lang="en-US" dirty="0"/>
          </a:p>
          <a:p>
            <a:pPr lvl="1"/>
            <a:r>
              <a:rPr lang="en-US" dirty="0" smtClean="0"/>
              <a:t>US-Canada </a:t>
            </a:r>
            <a:r>
              <a:rPr lang="en-US" dirty="0"/>
              <a:t>FTA</a:t>
            </a:r>
          </a:p>
          <a:p>
            <a:pPr lvl="2"/>
            <a:r>
              <a:rPr lang="en-US" dirty="0"/>
              <a:t>1989</a:t>
            </a:r>
          </a:p>
          <a:p>
            <a:pPr lvl="2"/>
            <a:r>
              <a:rPr lang="en-US" dirty="0"/>
              <a:t>Prompted by</a:t>
            </a:r>
          </a:p>
          <a:p>
            <a:pPr lvl="3"/>
            <a:r>
              <a:rPr lang="en-US" dirty="0"/>
              <a:t>US frustration with multilateral negotiations</a:t>
            </a:r>
          </a:p>
          <a:p>
            <a:pPr lvl="3"/>
            <a:r>
              <a:rPr lang="en-US" dirty="0"/>
              <a:t>Canadian frustration with US AD and CVD policies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834896"/>
          </a:xfrm>
        </p:spPr>
        <p:txBody>
          <a:bodyPr/>
          <a:lstStyle/>
          <a:p>
            <a:r>
              <a:rPr lang="en-US" dirty="0"/>
              <a:t>Before NAFTA,</a:t>
            </a:r>
          </a:p>
          <a:p>
            <a:pPr lvl="1"/>
            <a:r>
              <a:rPr lang="en-US" dirty="0"/>
              <a:t>Mexico had</a:t>
            </a:r>
          </a:p>
          <a:p>
            <a:pPr lvl="2"/>
            <a:r>
              <a:rPr lang="en-US" dirty="0"/>
              <a:t>High tariffs, like most developing countries</a:t>
            </a:r>
          </a:p>
          <a:p>
            <a:pPr lvl="2"/>
            <a:r>
              <a:rPr lang="en-US" dirty="0"/>
              <a:t>Had begun to reduce them in 1980s</a:t>
            </a:r>
          </a:p>
          <a:p>
            <a:pPr lvl="2"/>
            <a:r>
              <a:rPr lang="en-US" dirty="0"/>
              <a:t>Even after reductions, Mexican tariffs were much higher than US tariffs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822585"/>
          </a:xfrm>
        </p:spPr>
        <p:txBody>
          <a:bodyPr/>
          <a:lstStyle/>
          <a:p>
            <a:r>
              <a:rPr lang="en-US" dirty="0"/>
              <a:t>Before NAFTA,</a:t>
            </a:r>
          </a:p>
          <a:p>
            <a:pPr lvl="1"/>
            <a:r>
              <a:rPr lang="en-US" dirty="0" smtClean="0"/>
              <a:t>Maquiladora </a:t>
            </a:r>
            <a:r>
              <a:rPr lang="en-US" dirty="0"/>
              <a:t>Arrangements with Mexico</a:t>
            </a:r>
          </a:p>
          <a:p>
            <a:pPr lvl="2"/>
            <a:r>
              <a:rPr lang="en-US" dirty="0"/>
              <a:t>Low tariffs </a:t>
            </a:r>
            <a:r>
              <a:rPr lang="en-US" dirty="0" smtClean="0"/>
              <a:t>on US </a:t>
            </a:r>
            <a:r>
              <a:rPr lang="en-US" dirty="0"/>
              <a:t>imports from Mexico of goods processed there from US inputs</a:t>
            </a:r>
          </a:p>
          <a:p>
            <a:pPr lvl="2"/>
            <a:r>
              <a:rPr lang="en-US" dirty="0"/>
              <a:t>Initially restricted to border region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an 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2751522"/>
          </a:xfrm>
        </p:spPr>
        <p:txBody>
          <a:bodyPr/>
          <a:lstStyle/>
          <a:p>
            <a:r>
              <a:rPr lang="en-US" dirty="0" smtClean="0"/>
              <a:t>Zero tariffs (import taxes) on all exports from partner countries</a:t>
            </a:r>
          </a:p>
          <a:p>
            <a:r>
              <a:rPr lang="en-US" dirty="0" smtClean="0"/>
              <a:t>Pre-FTA tariffs on outside countries</a:t>
            </a:r>
          </a:p>
          <a:p>
            <a:r>
              <a:rPr lang="en-US" dirty="0" smtClean="0"/>
              <a:t>Rules of origin to prevent trade deflection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-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4450449"/>
          </a:xfrm>
        </p:spPr>
        <p:txBody>
          <a:bodyPr/>
          <a:lstStyle/>
          <a:p>
            <a:r>
              <a:rPr lang="en-US" dirty="0"/>
              <a:t>NAFTA Negotiations</a:t>
            </a:r>
          </a:p>
          <a:p>
            <a:pPr lvl="1"/>
            <a:r>
              <a:rPr lang="en-US" dirty="0"/>
              <a:t>Done by Bush (Sr.) administration, 1991-2</a:t>
            </a:r>
          </a:p>
          <a:p>
            <a:pPr lvl="1"/>
            <a:r>
              <a:rPr lang="en-US" dirty="0"/>
              <a:t>Extended US-Canada FTA to include Mexico</a:t>
            </a:r>
          </a:p>
          <a:p>
            <a:pPr lvl="1"/>
            <a:r>
              <a:rPr lang="en-US" dirty="0" smtClean="0"/>
              <a:t>Agreement was reached </a:t>
            </a:r>
            <a:r>
              <a:rPr lang="en-US" dirty="0"/>
              <a:t>under Bush, but </a:t>
            </a:r>
            <a:r>
              <a:rPr lang="en-US" dirty="0" smtClean="0"/>
              <a:t>was not </a:t>
            </a:r>
            <a:r>
              <a:rPr lang="en-US" dirty="0"/>
              <a:t>yet approved by Congress </a:t>
            </a:r>
            <a:r>
              <a:rPr lang="en-US" dirty="0" smtClean="0"/>
              <a:t>before 1993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- </a:t>
            </a:r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101322"/>
            <a:ext cx="7239000" cy="5878532"/>
          </a:xfrm>
        </p:spPr>
        <p:txBody>
          <a:bodyPr/>
          <a:lstStyle/>
          <a:p>
            <a:r>
              <a:rPr lang="en-US" smtClean="0"/>
              <a:t>Those opposed (around 1992 election)</a:t>
            </a:r>
            <a:endParaRPr lang="en-US" dirty="0"/>
          </a:p>
          <a:p>
            <a:pPr lvl="2"/>
            <a:r>
              <a:rPr lang="en-US" dirty="0"/>
              <a:t>Labor unions (feared lost jobs and lower wages)</a:t>
            </a:r>
          </a:p>
          <a:p>
            <a:pPr lvl="2"/>
            <a:r>
              <a:rPr lang="en-US" dirty="0"/>
              <a:t>Some environmental groups (feared dirty industries)</a:t>
            </a:r>
          </a:p>
          <a:p>
            <a:pPr lvl="2"/>
            <a:r>
              <a:rPr lang="en-US" dirty="0"/>
              <a:t>Ross Perot</a:t>
            </a:r>
            <a:r>
              <a:rPr lang="en-US" dirty="0" smtClean="0"/>
              <a:t> (ran for president)</a:t>
            </a:r>
          </a:p>
          <a:p>
            <a:pPr lvl="3"/>
            <a:r>
              <a:rPr lang="en-US" dirty="0"/>
              <a:t>Feared firms would move to Mexico: 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dirty="0" smtClean="0"/>
              <a:t>  “</a:t>
            </a:r>
            <a:r>
              <a:rPr lang="en-US" dirty="0"/>
              <a:t>Great sucking sound”</a:t>
            </a:r>
          </a:p>
          <a:p>
            <a:pPr lvl="2"/>
            <a:r>
              <a:rPr lang="en-US" dirty="0"/>
              <a:t>Some Democrats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8" y="3630174"/>
            <a:ext cx="1917025" cy="26007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- </a:t>
            </a:r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761030"/>
          </a:xfrm>
        </p:spPr>
        <p:txBody>
          <a:bodyPr/>
          <a:lstStyle/>
          <a:p>
            <a:r>
              <a:rPr lang="en-US" dirty="0" smtClean="0"/>
              <a:t>Those </a:t>
            </a:r>
            <a:r>
              <a:rPr lang="en-US" dirty="0"/>
              <a:t>in favor</a:t>
            </a:r>
          </a:p>
          <a:p>
            <a:pPr lvl="2"/>
            <a:r>
              <a:rPr lang="en-US" dirty="0" smtClean="0"/>
              <a:t>Bush (Sr.) </a:t>
            </a:r>
            <a:r>
              <a:rPr lang="en-US" dirty="0"/>
              <a:t>administration</a:t>
            </a:r>
          </a:p>
          <a:p>
            <a:pPr lvl="2"/>
            <a:r>
              <a:rPr lang="en-US" dirty="0" smtClean="0"/>
              <a:t>Clinton (Bill) </a:t>
            </a:r>
            <a:r>
              <a:rPr lang="en-US" dirty="0"/>
              <a:t>(but with reservations about labor and environment)</a:t>
            </a:r>
          </a:p>
          <a:p>
            <a:pPr lvl="2"/>
            <a:r>
              <a:rPr lang="en-US" dirty="0"/>
              <a:t>Most of the business community</a:t>
            </a:r>
          </a:p>
          <a:p>
            <a:pPr lvl="2"/>
            <a:r>
              <a:rPr lang="en-US" dirty="0"/>
              <a:t>Most economists (Not all)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Clinton won election</a:t>
            </a:r>
          </a:p>
          <a:p>
            <a:pPr lvl="1"/>
            <a:r>
              <a:rPr lang="en-US"/>
              <a:t>Clinton negotiated Side Agreements on Labor and Environment</a:t>
            </a:r>
          </a:p>
          <a:p>
            <a:pPr lvl="1"/>
            <a:r>
              <a:rPr lang="en-US"/>
              <a:t>NAFTA was approved (</a:t>
            </a:r>
            <a:r>
              <a:rPr lang="en-US" u="sng"/>
              <a:t>very</a:t>
            </a:r>
            <a:r>
              <a:rPr lang="en-US"/>
              <a:t> narrowly) by Congress Nov 1993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000"/>
            <a:ext cx="9144000" cy="226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47800" y="4982355"/>
            <a:ext cx="7239000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Jan 1, 1994:  NAFTA took effect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 - History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231654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happened?</a:t>
            </a:r>
          </a:p>
          <a:p>
            <a:pPr lvl="1"/>
            <a:r>
              <a:rPr lang="en-US" dirty="0"/>
              <a:t>Not much, at first</a:t>
            </a:r>
          </a:p>
          <a:p>
            <a:pPr lvl="1"/>
            <a:r>
              <a:rPr lang="en-US" dirty="0"/>
              <a:t>Then, almost a year later, the “Peso Crisis”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Peso Crisis </a:t>
            </a:r>
            <a:r>
              <a:rPr lang="en-US" dirty="0" smtClean="0"/>
              <a:t>(aka “Tequila </a:t>
            </a:r>
            <a:r>
              <a:rPr lang="en-US" dirty="0"/>
              <a:t>Crisis”)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4505849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Mexico’s exchange rate was pegged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Mexico resisted </a:t>
            </a:r>
            <a:r>
              <a:rPr lang="en-US" dirty="0"/>
              <a:t>depreciation during 1994 due to </a:t>
            </a:r>
            <a:r>
              <a:rPr lang="en-US" dirty="0" smtClean="0"/>
              <a:t>presidential election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Two </a:t>
            </a:r>
            <a:r>
              <a:rPr lang="en-US" dirty="0"/>
              <a:t>assassinations </a:t>
            </a:r>
            <a:r>
              <a:rPr lang="en-US" dirty="0" smtClean="0"/>
              <a:t>also in 1994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Late </a:t>
            </a:r>
            <a:r>
              <a:rPr lang="en-US" dirty="0"/>
              <a:t>1994 (after </a:t>
            </a:r>
            <a:r>
              <a:rPr lang="en-US" dirty="0" smtClean="0"/>
              <a:t>election</a:t>
            </a:r>
            <a:r>
              <a:rPr lang="en-US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Crisis hit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Peso devalued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Devaluation had devastating effects on the Mexican economy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5181600" imgH="3022600" progId="Excel.Sheet.8">
                  <p:embed/>
                </p:oleObj>
              </mc:Choice>
              <mc:Fallback>
                <p:oleObj name="Chart" r:id="rId3" imgW="5181600" imgH="3022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3" name="Line 7"/>
          <p:cNvSpPr>
            <a:spLocks noChangeShapeType="1"/>
          </p:cNvSpPr>
          <p:nvPr/>
        </p:nvSpPr>
        <p:spPr bwMode="auto">
          <a:xfrm flipV="1">
            <a:off x="41910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4" name="Line 8"/>
          <p:cNvSpPr>
            <a:spLocks noChangeShapeType="1"/>
          </p:cNvSpPr>
          <p:nvPr/>
        </p:nvSpPr>
        <p:spPr bwMode="auto">
          <a:xfrm flipV="1">
            <a:off x="45720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1467" name="Freeform 11"/>
          <p:cNvSpPr>
            <a:spLocks/>
          </p:cNvSpPr>
          <p:nvPr/>
        </p:nvSpPr>
        <p:spPr bwMode="auto">
          <a:xfrm>
            <a:off x="17526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468" name="Freeform 12"/>
          <p:cNvSpPr>
            <a:spLocks/>
          </p:cNvSpPr>
          <p:nvPr/>
        </p:nvSpPr>
        <p:spPr bwMode="auto">
          <a:xfrm flipH="1">
            <a:off x="4572000" y="2286000"/>
            <a:ext cx="2438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Mexico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1436158" y="898525"/>
            <a:ext cx="7239000" cy="701675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+mj-lt"/>
              </a:rPr>
              <a:t>Reserves Fell at Once</a:t>
            </a:r>
            <a:endParaRPr lang="en-US" sz="3600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34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35" name="Group 15"/>
          <p:cNvGrpSpPr>
            <a:grpSpLocks noChangeAspect="1"/>
          </p:cNvGrpSpPr>
          <p:nvPr/>
        </p:nvGrpSpPr>
        <p:grpSpPr bwMode="auto">
          <a:xfrm>
            <a:off x="533400" y="1676400"/>
            <a:ext cx="8077200" cy="4549775"/>
            <a:chOff x="336" y="1056"/>
            <a:chExt cx="5088" cy="2866"/>
          </a:xfrm>
        </p:grpSpPr>
        <p:sp>
          <p:nvSpPr>
            <p:cNvPr id="51713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36" y="1056"/>
              <a:ext cx="5088" cy="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6" name="Rectangle 16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7" name="Rectangle 17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8" name="Line 18"/>
            <p:cNvSpPr>
              <a:spLocks noChangeShapeType="1"/>
            </p:cNvSpPr>
            <p:nvPr/>
          </p:nvSpPr>
          <p:spPr bwMode="auto">
            <a:xfrm>
              <a:off x="1302" y="2867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9" name="Line 19"/>
            <p:cNvSpPr>
              <a:spLocks noChangeShapeType="1"/>
            </p:cNvSpPr>
            <p:nvPr/>
          </p:nvSpPr>
          <p:spPr bwMode="auto">
            <a:xfrm>
              <a:off x="1302" y="2656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0" name="Line 20"/>
            <p:cNvSpPr>
              <a:spLocks noChangeShapeType="1"/>
            </p:cNvSpPr>
            <p:nvPr/>
          </p:nvSpPr>
          <p:spPr bwMode="auto">
            <a:xfrm>
              <a:off x="1302" y="2433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1" name="Line 21"/>
            <p:cNvSpPr>
              <a:spLocks noChangeShapeType="1"/>
            </p:cNvSpPr>
            <p:nvPr/>
          </p:nvSpPr>
          <p:spPr bwMode="auto">
            <a:xfrm>
              <a:off x="1302" y="2222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2" name="Line 22"/>
            <p:cNvSpPr>
              <a:spLocks noChangeShapeType="1"/>
            </p:cNvSpPr>
            <p:nvPr/>
          </p:nvSpPr>
          <p:spPr bwMode="auto">
            <a:xfrm>
              <a:off x="1302" y="2011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3" name="Rectangle 23"/>
            <p:cNvSpPr>
              <a:spLocks noChangeArrowheads="1"/>
            </p:cNvSpPr>
            <p:nvPr/>
          </p:nvSpPr>
          <p:spPr bwMode="auto">
            <a:xfrm>
              <a:off x="1302" y="2011"/>
              <a:ext cx="3955" cy="1067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4" name="Line 24"/>
            <p:cNvSpPr>
              <a:spLocks noChangeShapeType="1"/>
            </p:cNvSpPr>
            <p:nvPr/>
          </p:nvSpPr>
          <p:spPr bwMode="auto">
            <a:xfrm>
              <a:off x="1302" y="2011"/>
              <a:ext cx="1" cy="10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5" name="Line 25"/>
            <p:cNvSpPr>
              <a:spLocks noChangeShapeType="1"/>
            </p:cNvSpPr>
            <p:nvPr/>
          </p:nvSpPr>
          <p:spPr bwMode="auto">
            <a:xfrm>
              <a:off x="1258" y="3078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6" name="Line 26"/>
            <p:cNvSpPr>
              <a:spLocks noChangeShapeType="1"/>
            </p:cNvSpPr>
            <p:nvPr/>
          </p:nvSpPr>
          <p:spPr bwMode="auto">
            <a:xfrm>
              <a:off x="1258" y="2867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7" name="Line 27"/>
            <p:cNvSpPr>
              <a:spLocks noChangeShapeType="1"/>
            </p:cNvSpPr>
            <p:nvPr/>
          </p:nvSpPr>
          <p:spPr bwMode="auto">
            <a:xfrm>
              <a:off x="1258" y="2656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8" name="Line 28"/>
            <p:cNvSpPr>
              <a:spLocks noChangeShapeType="1"/>
            </p:cNvSpPr>
            <p:nvPr/>
          </p:nvSpPr>
          <p:spPr bwMode="auto">
            <a:xfrm>
              <a:off x="1258" y="243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49" name="Line 29"/>
            <p:cNvSpPr>
              <a:spLocks noChangeShapeType="1"/>
            </p:cNvSpPr>
            <p:nvPr/>
          </p:nvSpPr>
          <p:spPr bwMode="auto">
            <a:xfrm>
              <a:off x="1258" y="222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0" name="Line 30"/>
            <p:cNvSpPr>
              <a:spLocks noChangeShapeType="1"/>
            </p:cNvSpPr>
            <p:nvPr/>
          </p:nvSpPr>
          <p:spPr bwMode="auto">
            <a:xfrm>
              <a:off x="1258" y="201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1" name="Line 31"/>
            <p:cNvSpPr>
              <a:spLocks noChangeShapeType="1"/>
            </p:cNvSpPr>
            <p:nvPr/>
          </p:nvSpPr>
          <p:spPr bwMode="auto">
            <a:xfrm>
              <a:off x="1302" y="3078"/>
              <a:ext cx="39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2" name="Line 32"/>
            <p:cNvSpPr>
              <a:spLocks noChangeShapeType="1"/>
            </p:cNvSpPr>
            <p:nvPr/>
          </p:nvSpPr>
          <p:spPr bwMode="auto">
            <a:xfrm flipV="1">
              <a:off x="13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3" name="Line 33"/>
            <p:cNvSpPr>
              <a:spLocks noChangeShapeType="1"/>
            </p:cNvSpPr>
            <p:nvPr/>
          </p:nvSpPr>
          <p:spPr bwMode="auto">
            <a:xfrm flipV="1">
              <a:off x="13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4" name="Line 34"/>
            <p:cNvSpPr>
              <a:spLocks noChangeShapeType="1"/>
            </p:cNvSpPr>
            <p:nvPr/>
          </p:nvSpPr>
          <p:spPr bwMode="auto">
            <a:xfrm flipV="1">
              <a:off x="141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5" name="Line 35"/>
            <p:cNvSpPr>
              <a:spLocks noChangeShapeType="1"/>
            </p:cNvSpPr>
            <p:nvPr/>
          </p:nvSpPr>
          <p:spPr bwMode="auto">
            <a:xfrm flipV="1">
              <a:off x="14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6" name="Line 36"/>
            <p:cNvSpPr>
              <a:spLocks noChangeShapeType="1"/>
            </p:cNvSpPr>
            <p:nvPr/>
          </p:nvSpPr>
          <p:spPr bwMode="auto">
            <a:xfrm flipV="1">
              <a:off x="15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7" name="Line 37"/>
            <p:cNvSpPr>
              <a:spLocks noChangeShapeType="1"/>
            </p:cNvSpPr>
            <p:nvPr/>
          </p:nvSpPr>
          <p:spPr bwMode="auto">
            <a:xfrm flipV="1">
              <a:off x="1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8" name="Line 38"/>
            <p:cNvSpPr>
              <a:spLocks noChangeShapeType="1"/>
            </p:cNvSpPr>
            <p:nvPr/>
          </p:nvSpPr>
          <p:spPr bwMode="auto">
            <a:xfrm flipV="1">
              <a:off x="16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59" name="Line 39"/>
            <p:cNvSpPr>
              <a:spLocks noChangeShapeType="1"/>
            </p:cNvSpPr>
            <p:nvPr/>
          </p:nvSpPr>
          <p:spPr bwMode="auto">
            <a:xfrm flipV="1">
              <a:off x="17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0" name="Line 40"/>
            <p:cNvSpPr>
              <a:spLocks noChangeShapeType="1"/>
            </p:cNvSpPr>
            <p:nvPr/>
          </p:nvSpPr>
          <p:spPr bwMode="auto">
            <a:xfrm flipV="1">
              <a:off x="17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1" name="Line 41"/>
            <p:cNvSpPr>
              <a:spLocks noChangeShapeType="1"/>
            </p:cNvSpPr>
            <p:nvPr/>
          </p:nvSpPr>
          <p:spPr bwMode="auto">
            <a:xfrm flipV="1">
              <a:off x="18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2" name="Line 42"/>
            <p:cNvSpPr>
              <a:spLocks noChangeShapeType="1"/>
            </p:cNvSpPr>
            <p:nvPr/>
          </p:nvSpPr>
          <p:spPr bwMode="auto">
            <a:xfrm flipV="1">
              <a:off x="1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3" name="Line 43"/>
            <p:cNvSpPr>
              <a:spLocks noChangeShapeType="1"/>
            </p:cNvSpPr>
            <p:nvPr/>
          </p:nvSpPr>
          <p:spPr bwMode="auto">
            <a:xfrm flipV="1">
              <a:off x="19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4" name="Line 44"/>
            <p:cNvSpPr>
              <a:spLocks noChangeShapeType="1"/>
            </p:cNvSpPr>
            <p:nvPr/>
          </p:nvSpPr>
          <p:spPr bwMode="auto">
            <a:xfrm flipV="1">
              <a:off x="1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5" name="Line 45"/>
            <p:cNvSpPr>
              <a:spLocks noChangeShapeType="1"/>
            </p:cNvSpPr>
            <p:nvPr/>
          </p:nvSpPr>
          <p:spPr bwMode="auto">
            <a:xfrm flipV="1">
              <a:off x="20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6" name="Line 46"/>
            <p:cNvSpPr>
              <a:spLocks noChangeShapeType="1"/>
            </p:cNvSpPr>
            <p:nvPr/>
          </p:nvSpPr>
          <p:spPr bwMode="auto">
            <a:xfrm flipV="1">
              <a:off x="21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7" name="Line 47"/>
            <p:cNvSpPr>
              <a:spLocks noChangeShapeType="1"/>
            </p:cNvSpPr>
            <p:nvPr/>
          </p:nvSpPr>
          <p:spPr bwMode="auto">
            <a:xfrm flipV="1">
              <a:off x="21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8" name="Line 48"/>
            <p:cNvSpPr>
              <a:spLocks noChangeShapeType="1"/>
            </p:cNvSpPr>
            <p:nvPr/>
          </p:nvSpPr>
          <p:spPr bwMode="auto">
            <a:xfrm flipV="1">
              <a:off x="2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69" name="Line 49"/>
            <p:cNvSpPr>
              <a:spLocks noChangeShapeType="1"/>
            </p:cNvSpPr>
            <p:nvPr/>
          </p:nvSpPr>
          <p:spPr bwMode="auto">
            <a:xfrm flipV="1">
              <a:off x="2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0" name="Line 50"/>
            <p:cNvSpPr>
              <a:spLocks noChangeShapeType="1"/>
            </p:cNvSpPr>
            <p:nvPr/>
          </p:nvSpPr>
          <p:spPr bwMode="auto">
            <a:xfrm flipV="1">
              <a:off x="233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1" name="Line 51"/>
            <p:cNvSpPr>
              <a:spLocks noChangeShapeType="1"/>
            </p:cNvSpPr>
            <p:nvPr/>
          </p:nvSpPr>
          <p:spPr bwMode="auto">
            <a:xfrm flipV="1">
              <a:off x="23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2" name="Line 52"/>
            <p:cNvSpPr>
              <a:spLocks noChangeShapeType="1"/>
            </p:cNvSpPr>
            <p:nvPr/>
          </p:nvSpPr>
          <p:spPr bwMode="auto">
            <a:xfrm flipV="1">
              <a:off x="24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3" name="Line 53"/>
            <p:cNvSpPr>
              <a:spLocks noChangeShapeType="1"/>
            </p:cNvSpPr>
            <p:nvPr/>
          </p:nvSpPr>
          <p:spPr bwMode="auto">
            <a:xfrm flipV="1">
              <a:off x="25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4" name="Line 54"/>
            <p:cNvSpPr>
              <a:spLocks noChangeShapeType="1"/>
            </p:cNvSpPr>
            <p:nvPr/>
          </p:nvSpPr>
          <p:spPr bwMode="auto">
            <a:xfrm flipV="1">
              <a:off x="25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5" name="Line 55"/>
            <p:cNvSpPr>
              <a:spLocks noChangeShapeType="1"/>
            </p:cNvSpPr>
            <p:nvPr/>
          </p:nvSpPr>
          <p:spPr bwMode="auto">
            <a:xfrm flipV="1">
              <a:off x="2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6" name="Line 56"/>
            <p:cNvSpPr>
              <a:spLocks noChangeShapeType="1"/>
            </p:cNvSpPr>
            <p:nvPr/>
          </p:nvSpPr>
          <p:spPr bwMode="auto">
            <a:xfrm flipV="1">
              <a:off x="2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7" name="Line 57"/>
            <p:cNvSpPr>
              <a:spLocks noChangeShapeType="1"/>
            </p:cNvSpPr>
            <p:nvPr/>
          </p:nvSpPr>
          <p:spPr bwMode="auto">
            <a:xfrm flipV="1">
              <a:off x="27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8" name="Line 58"/>
            <p:cNvSpPr>
              <a:spLocks noChangeShapeType="1"/>
            </p:cNvSpPr>
            <p:nvPr/>
          </p:nvSpPr>
          <p:spPr bwMode="auto">
            <a:xfrm flipV="1">
              <a:off x="27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79" name="Line 59"/>
            <p:cNvSpPr>
              <a:spLocks noChangeShapeType="1"/>
            </p:cNvSpPr>
            <p:nvPr/>
          </p:nvSpPr>
          <p:spPr bwMode="auto">
            <a:xfrm flipV="1">
              <a:off x="28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0" name="Line 60"/>
            <p:cNvSpPr>
              <a:spLocks noChangeShapeType="1"/>
            </p:cNvSpPr>
            <p:nvPr/>
          </p:nvSpPr>
          <p:spPr bwMode="auto">
            <a:xfrm flipV="1">
              <a:off x="29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1" name="Line 61"/>
            <p:cNvSpPr>
              <a:spLocks noChangeShapeType="1"/>
            </p:cNvSpPr>
            <p:nvPr/>
          </p:nvSpPr>
          <p:spPr bwMode="auto">
            <a:xfrm flipV="1">
              <a:off x="29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2" name="Line 62"/>
            <p:cNvSpPr>
              <a:spLocks noChangeShapeType="1"/>
            </p:cNvSpPr>
            <p:nvPr/>
          </p:nvSpPr>
          <p:spPr bwMode="auto">
            <a:xfrm flipV="1">
              <a:off x="3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3" name="Line 63"/>
            <p:cNvSpPr>
              <a:spLocks noChangeShapeType="1"/>
            </p:cNvSpPr>
            <p:nvPr/>
          </p:nvSpPr>
          <p:spPr bwMode="auto">
            <a:xfrm flipV="1">
              <a:off x="30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4" name="Line 64"/>
            <p:cNvSpPr>
              <a:spLocks noChangeShapeType="1"/>
            </p:cNvSpPr>
            <p:nvPr/>
          </p:nvSpPr>
          <p:spPr bwMode="auto">
            <a:xfrm flipV="1">
              <a:off x="31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5" name="Line 65"/>
            <p:cNvSpPr>
              <a:spLocks noChangeShapeType="1"/>
            </p:cNvSpPr>
            <p:nvPr/>
          </p:nvSpPr>
          <p:spPr bwMode="auto">
            <a:xfrm flipV="1">
              <a:off x="31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6" name="Line 66"/>
            <p:cNvSpPr>
              <a:spLocks noChangeShapeType="1"/>
            </p:cNvSpPr>
            <p:nvPr/>
          </p:nvSpPr>
          <p:spPr bwMode="auto">
            <a:xfrm flipV="1">
              <a:off x="324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7" name="Line 67"/>
            <p:cNvSpPr>
              <a:spLocks noChangeShapeType="1"/>
            </p:cNvSpPr>
            <p:nvPr/>
          </p:nvSpPr>
          <p:spPr bwMode="auto">
            <a:xfrm flipV="1">
              <a:off x="33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8" name="Line 68"/>
            <p:cNvSpPr>
              <a:spLocks noChangeShapeType="1"/>
            </p:cNvSpPr>
            <p:nvPr/>
          </p:nvSpPr>
          <p:spPr bwMode="auto">
            <a:xfrm flipV="1">
              <a:off x="33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89" name="Line 69"/>
            <p:cNvSpPr>
              <a:spLocks noChangeShapeType="1"/>
            </p:cNvSpPr>
            <p:nvPr/>
          </p:nvSpPr>
          <p:spPr bwMode="auto">
            <a:xfrm flipV="1">
              <a:off x="34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0" name="Line 70"/>
            <p:cNvSpPr>
              <a:spLocks noChangeShapeType="1"/>
            </p:cNvSpPr>
            <p:nvPr/>
          </p:nvSpPr>
          <p:spPr bwMode="auto">
            <a:xfrm flipV="1">
              <a:off x="34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1" name="Line 71"/>
            <p:cNvSpPr>
              <a:spLocks noChangeShapeType="1"/>
            </p:cNvSpPr>
            <p:nvPr/>
          </p:nvSpPr>
          <p:spPr bwMode="auto">
            <a:xfrm flipV="1">
              <a:off x="35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2" name="Line 72"/>
            <p:cNvSpPr>
              <a:spLocks noChangeShapeType="1"/>
            </p:cNvSpPr>
            <p:nvPr/>
          </p:nvSpPr>
          <p:spPr bwMode="auto">
            <a:xfrm flipV="1">
              <a:off x="35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3" name="Line 73"/>
            <p:cNvSpPr>
              <a:spLocks noChangeShapeType="1"/>
            </p:cNvSpPr>
            <p:nvPr/>
          </p:nvSpPr>
          <p:spPr bwMode="auto">
            <a:xfrm flipV="1">
              <a:off x="365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4" name="Line 74"/>
            <p:cNvSpPr>
              <a:spLocks noChangeShapeType="1"/>
            </p:cNvSpPr>
            <p:nvPr/>
          </p:nvSpPr>
          <p:spPr bwMode="auto">
            <a:xfrm flipV="1">
              <a:off x="37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5" name="Line 75"/>
            <p:cNvSpPr>
              <a:spLocks noChangeShapeType="1"/>
            </p:cNvSpPr>
            <p:nvPr/>
          </p:nvSpPr>
          <p:spPr bwMode="auto">
            <a:xfrm flipV="1">
              <a:off x="37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6" name="Line 76"/>
            <p:cNvSpPr>
              <a:spLocks noChangeShapeType="1"/>
            </p:cNvSpPr>
            <p:nvPr/>
          </p:nvSpPr>
          <p:spPr bwMode="auto">
            <a:xfrm flipV="1">
              <a:off x="38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7" name="Line 77"/>
            <p:cNvSpPr>
              <a:spLocks noChangeShapeType="1"/>
            </p:cNvSpPr>
            <p:nvPr/>
          </p:nvSpPr>
          <p:spPr bwMode="auto">
            <a:xfrm flipV="1">
              <a:off x="38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8" name="Line 78"/>
            <p:cNvSpPr>
              <a:spLocks noChangeShapeType="1"/>
            </p:cNvSpPr>
            <p:nvPr/>
          </p:nvSpPr>
          <p:spPr bwMode="auto">
            <a:xfrm flipV="1">
              <a:off x="39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99" name="Line 79"/>
            <p:cNvSpPr>
              <a:spLocks noChangeShapeType="1"/>
            </p:cNvSpPr>
            <p:nvPr/>
          </p:nvSpPr>
          <p:spPr bwMode="auto">
            <a:xfrm flipV="1">
              <a:off x="39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0" name="Line 80"/>
            <p:cNvSpPr>
              <a:spLocks noChangeShapeType="1"/>
            </p:cNvSpPr>
            <p:nvPr/>
          </p:nvSpPr>
          <p:spPr bwMode="auto">
            <a:xfrm flipV="1">
              <a:off x="40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1" name="Line 81"/>
            <p:cNvSpPr>
              <a:spLocks noChangeShapeType="1"/>
            </p:cNvSpPr>
            <p:nvPr/>
          </p:nvSpPr>
          <p:spPr bwMode="auto">
            <a:xfrm flipV="1">
              <a:off x="41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2" name="Line 82"/>
            <p:cNvSpPr>
              <a:spLocks noChangeShapeType="1"/>
            </p:cNvSpPr>
            <p:nvPr/>
          </p:nvSpPr>
          <p:spPr bwMode="auto">
            <a:xfrm flipV="1">
              <a:off x="4169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3" name="Line 83"/>
            <p:cNvSpPr>
              <a:spLocks noChangeShapeType="1"/>
            </p:cNvSpPr>
            <p:nvPr/>
          </p:nvSpPr>
          <p:spPr bwMode="auto">
            <a:xfrm flipV="1">
              <a:off x="42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4" name="Line 84"/>
            <p:cNvSpPr>
              <a:spLocks noChangeShapeType="1"/>
            </p:cNvSpPr>
            <p:nvPr/>
          </p:nvSpPr>
          <p:spPr bwMode="auto">
            <a:xfrm flipV="1">
              <a:off x="42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5" name="Line 85"/>
            <p:cNvSpPr>
              <a:spLocks noChangeShapeType="1"/>
            </p:cNvSpPr>
            <p:nvPr/>
          </p:nvSpPr>
          <p:spPr bwMode="auto">
            <a:xfrm flipV="1">
              <a:off x="4335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6" name="Line 86"/>
            <p:cNvSpPr>
              <a:spLocks noChangeShapeType="1"/>
            </p:cNvSpPr>
            <p:nvPr/>
          </p:nvSpPr>
          <p:spPr bwMode="auto">
            <a:xfrm flipV="1">
              <a:off x="44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7" name="Line 87"/>
            <p:cNvSpPr>
              <a:spLocks noChangeShapeType="1"/>
            </p:cNvSpPr>
            <p:nvPr/>
          </p:nvSpPr>
          <p:spPr bwMode="auto">
            <a:xfrm flipV="1">
              <a:off x="44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8" name="Line 88"/>
            <p:cNvSpPr>
              <a:spLocks noChangeShapeType="1"/>
            </p:cNvSpPr>
            <p:nvPr/>
          </p:nvSpPr>
          <p:spPr bwMode="auto">
            <a:xfrm flipV="1">
              <a:off x="45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09" name="Line 89"/>
            <p:cNvSpPr>
              <a:spLocks noChangeShapeType="1"/>
            </p:cNvSpPr>
            <p:nvPr/>
          </p:nvSpPr>
          <p:spPr bwMode="auto">
            <a:xfrm flipV="1">
              <a:off x="45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0" name="Line 90"/>
            <p:cNvSpPr>
              <a:spLocks noChangeShapeType="1"/>
            </p:cNvSpPr>
            <p:nvPr/>
          </p:nvSpPr>
          <p:spPr bwMode="auto">
            <a:xfrm flipV="1">
              <a:off x="46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1" name="Line 91"/>
            <p:cNvSpPr>
              <a:spLocks noChangeShapeType="1"/>
            </p:cNvSpPr>
            <p:nvPr/>
          </p:nvSpPr>
          <p:spPr bwMode="auto">
            <a:xfrm flipV="1">
              <a:off x="4680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2" name="Line 92"/>
            <p:cNvSpPr>
              <a:spLocks noChangeShapeType="1"/>
            </p:cNvSpPr>
            <p:nvPr/>
          </p:nvSpPr>
          <p:spPr bwMode="auto">
            <a:xfrm flipV="1">
              <a:off x="47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3" name="Line 93"/>
            <p:cNvSpPr>
              <a:spLocks noChangeShapeType="1"/>
            </p:cNvSpPr>
            <p:nvPr/>
          </p:nvSpPr>
          <p:spPr bwMode="auto">
            <a:xfrm flipV="1">
              <a:off x="48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4" name="Line 94"/>
            <p:cNvSpPr>
              <a:spLocks noChangeShapeType="1"/>
            </p:cNvSpPr>
            <p:nvPr/>
          </p:nvSpPr>
          <p:spPr bwMode="auto">
            <a:xfrm flipV="1">
              <a:off x="48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5" name="Line 95"/>
            <p:cNvSpPr>
              <a:spLocks noChangeShapeType="1"/>
            </p:cNvSpPr>
            <p:nvPr/>
          </p:nvSpPr>
          <p:spPr bwMode="auto">
            <a:xfrm flipV="1">
              <a:off x="4913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6" name="Line 96"/>
            <p:cNvSpPr>
              <a:spLocks noChangeShapeType="1"/>
            </p:cNvSpPr>
            <p:nvPr/>
          </p:nvSpPr>
          <p:spPr bwMode="auto">
            <a:xfrm flipV="1">
              <a:off x="4968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7" name="Line 97"/>
            <p:cNvSpPr>
              <a:spLocks noChangeShapeType="1"/>
            </p:cNvSpPr>
            <p:nvPr/>
          </p:nvSpPr>
          <p:spPr bwMode="auto">
            <a:xfrm flipV="1">
              <a:off x="5024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8" name="Line 98"/>
            <p:cNvSpPr>
              <a:spLocks noChangeShapeType="1"/>
            </p:cNvSpPr>
            <p:nvPr/>
          </p:nvSpPr>
          <p:spPr bwMode="auto">
            <a:xfrm flipV="1">
              <a:off x="5091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19" name="Line 99"/>
            <p:cNvSpPr>
              <a:spLocks noChangeShapeType="1"/>
            </p:cNvSpPr>
            <p:nvPr/>
          </p:nvSpPr>
          <p:spPr bwMode="auto">
            <a:xfrm flipV="1">
              <a:off x="5146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0" name="Line 100"/>
            <p:cNvSpPr>
              <a:spLocks noChangeShapeType="1"/>
            </p:cNvSpPr>
            <p:nvPr/>
          </p:nvSpPr>
          <p:spPr bwMode="auto">
            <a:xfrm flipV="1">
              <a:off x="5202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1" name="Line 101"/>
            <p:cNvSpPr>
              <a:spLocks noChangeShapeType="1"/>
            </p:cNvSpPr>
            <p:nvPr/>
          </p:nvSpPr>
          <p:spPr bwMode="auto">
            <a:xfrm flipV="1">
              <a:off x="5257" y="3078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2" name="Freeform 102"/>
            <p:cNvSpPr>
              <a:spLocks/>
            </p:cNvSpPr>
            <p:nvPr/>
          </p:nvSpPr>
          <p:spPr bwMode="auto">
            <a:xfrm>
              <a:off x="1336" y="2145"/>
              <a:ext cx="3888" cy="74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" y="0"/>
                </a:cxn>
                <a:cxn ang="0">
                  <a:pos x="25" y="6"/>
                </a:cxn>
                <a:cxn ang="0">
                  <a:pos x="36" y="11"/>
                </a:cxn>
                <a:cxn ang="0">
                  <a:pos x="46" y="16"/>
                </a:cxn>
                <a:cxn ang="0">
                  <a:pos x="56" y="19"/>
                </a:cxn>
                <a:cxn ang="0">
                  <a:pos x="67" y="20"/>
                </a:cxn>
                <a:cxn ang="0">
                  <a:pos x="77" y="21"/>
                </a:cxn>
                <a:cxn ang="0">
                  <a:pos x="87" y="23"/>
                </a:cxn>
                <a:cxn ang="0">
                  <a:pos x="98" y="22"/>
                </a:cxn>
                <a:cxn ang="0">
                  <a:pos x="108" y="22"/>
                </a:cxn>
                <a:cxn ang="0">
                  <a:pos x="118" y="22"/>
                </a:cxn>
                <a:cxn ang="0">
                  <a:pos x="129" y="27"/>
                </a:cxn>
                <a:cxn ang="0">
                  <a:pos x="139" y="48"/>
                </a:cxn>
                <a:cxn ang="0">
                  <a:pos x="149" y="54"/>
                </a:cxn>
                <a:cxn ang="0">
                  <a:pos x="160" y="59"/>
                </a:cxn>
                <a:cxn ang="0">
                  <a:pos x="170" y="59"/>
                </a:cxn>
                <a:cxn ang="0">
                  <a:pos x="180" y="60"/>
                </a:cxn>
                <a:cxn ang="0">
                  <a:pos x="190" y="60"/>
                </a:cxn>
                <a:cxn ang="0">
                  <a:pos x="201" y="60"/>
                </a:cxn>
                <a:cxn ang="0">
                  <a:pos x="211" y="63"/>
                </a:cxn>
                <a:cxn ang="0">
                  <a:pos x="221" y="65"/>
                </a:cxn>
                <a:cxn ang="0">
                  <a:pos x="232" y="64"/>
                </a:cxn>
                <a:cxn ang="0">
                  <a:pos x="242" y="64"/>
                </a:cxn>
                <a:cxn ang="0">
                  <a:pos x="252" y="65"/>
                </a:cxn>
                <a:cxn ang="0">
                  <a:pos x="263" y="64"/>
                </a:cxn>
                <a:cxn ang="0">
                  <a:pos x="273" y="63"/>
                </a:cxn>
                <a:cxn ang="0">
                  <a:pos x="283" y="63"/>
                </a:cxn>
                <a:cxn ang="0">
                  <a:pos x="294" y="65"/>
                </a:cxn>
                <a:cxn ang="0">
                  <a:pos x="304" y="65"/>
                </a:cxn>
                <a:cxn ang="0">
                  <a:pos x="314" y="66"/>
                </a:cxn>
                <a:cxn ang="0">
                  <a:pos x="325" y="67"/>
                </a:cxn>
                <a:cxn ang="0">
                  <a:pos x="335" y="67"/>
                </a:cxn>
                <a:cxn ang="0">
                  <a:pos x="345" y="67"/>
                </a:cxn>
              </a:cxnLst>
              <a:rect l="0" t="0" r="r" b="b"/>
              <a:pathLst>
                <a:path w="350" h="67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5" y="6"/>
                  </a:lnTo>
                  <a:lnTo>
                    <a:pt x="31" y="9"/>
                  </a:lnTo>
                  <a:lnTo>
                    <a:pt x="36" y="11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1" y="18"/>
                  </a:lnTo>
                  <a:lnTo>
                    <a:pt x="56" y="19"/>
                  </a:lnTo>
                  <a:lnTo>
                    <a:pt x="61" y="20"/>
                  </a:lnTo>
                  <a:lnTo>
                    <a:pt x="67" y="20"/>
                  </a:lnTo>
                  <a:lnTo>
                    <a:pt x="72" y="21"/>
                  </a:lnTo>
                  <a:lnTo>
                    <a:pt x="77" y="21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2" y="22"/>
                  </a:lnTo>
                  <a:lnTo>
                    <a:pt x="98" y="22"/>
                  </a:lnTo>
                  <a:lnTo>
                    <a:pt x="103" y="22"/>
                  </a:lnTo>
                  <a:lnTo>
                    <a:pt x="108" y="22"/>
                  </a:lnTo>
                  <a:lnTo>
                    <a:pt x="113" y="22"/>
                  </a:lnTo>
                  <a:lnTo>
                    <a:pt x="118" y="22"/>
                  </a:lnTo>
                  <a:lnTo>
                    <a:pt x="123" y="27"/>
                  </a:lnTo>
                  <a:lnTo>
                    <a:pt x="129" y="27"/>
                  </a:lnTo>
                  <a:lnTo>
                    <a:pt x="134" y="28"/>
                  </a:lnTo>
                  <a:lnTo>
                    <a:pt x="139" y="48"/>
                  </a:lnTo>
                  <a:lnTo>
                    <a:pt x="144" y="56"/>
                  </a:lnTo>
                  <a:lnTo>
                    <a:pt x="149" y="54"/>
                  </a:lnTo>
                  <a:lnTo>
                    <a:pt x="154" y="54"/>
                  </a:lnTo>
                  <a:lnTo>
                    <a:pt x="160" y="59"/>
                  </a:lnTo>
                  <a:lnTo>
                    <a:pt x="165" y="59"/>
                  </a:lnTo>
                  <a:lnTo>
                    <a:pt x="170" y="59"/>
                  </a:lnTo>
                  <a:lnTo>
                    <a:pt x="175" y="59"/>
                  </a:lnTo>
                  <a:lnTo>
                    <a:pt x="180" y="60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6" y="59"/>
                  </a:lnTo>
                  <a:lnTo>
                    <a:pt x="201" y="60"/>
                  </a:lnTo>
                  <a:lnTo>
                    <a:pt x="206" y="61"/>
                  </a:lnTo>
                  <a:lnTo>
                    <a:pt x="211" y="63"/>
                  </a:lnTo>
                  <a:lnTo>
                    <a:pt x="216" y="65"/>
                  </a:lnTo>
                  <a:lnTo>
                    <a:pt x="221" y="65"/>
                  </a:lnTo>
                  <a:lnTo>
                    <a:pt x="227" y="64"/>
                  </a:lnTo>
                  <a:lnTo>
                    <a:pt x="232" y="64"/>
                  </a:lnTo>
                  <a:lnTo>
                    <a:pt x="237" y="63"/>
                  </a:lnTo>
                  <a:lnTo>
                    <a:pt x="242" y="64"/>
                  </a:lnTo>
                  <a:lnTo>
                    <a:pt x="247" y="63"/>
                  </a:lnTo>
                  <a:lnTo>
                    <a:pt x="252" y="65"/>
                  </a:lnTo>
                  <a:lnTo>
                    <a:pt x="258" y="64"/>
                  </a:lnTo>
                  <a:lnTo>
                    <a:pt x="263" y="64"/>
                  </a:lnTo>
                  <a:lnTo>
                    <a:pt x="268" y="64"/>
                  </a:lnTo>
                  <a:lnTo>
                    <a:pt x="273" y="63"/>
                  </a:lnTo>
                  <a:lnTo>
                    <a:pt x="278" y="64"/>
                  </a:lnTo>
                  <a:lnTo>
                    <a:pt x="283" y="63"/>
                  </a:lnTo>
                  <a:lnTo>
                    <a:pt x="289" y="63"/>
                  </a:lnTo>
                  <a:lnTo>
                    <a:pt x="294" y="65"/>
                  </a:lnTo>
                  <a:lnTo>
                    <a:pt x="299" y="65"/>
                  </a:lnTo>
                  <a:lnTo>
                    <a:pt x="304" y="65"/>
                  </a:lnTo>
                  <a:lnTo>
                    <a:pt x="309" y="66"/>
                  </a:lnTo>
                  <a:lnTo>
                    <a:pt x="314" y="66"/>
                  </a:lnTo>
                  <a:lnTo>
                    <a:pt x="319" y="66"/>
                  </a:lnTo>
                  <a:lnTo>
                    <a:pt x="325" y="67"/>
                  </a:lnTo>
                  <a:lnTo>
                    <a:pt x="330" y="67"/>
                  </a:lnTo>
                  <a:lnTo>
                    <a:pt x="335" y="67"/>
                  </a:lnTo>
                  <a:lnTo>
                    <a:pt x="340" y="67"/>
                  </a:lnTo>
                  <a:lnTo>
                    <a:pt x="345" y="67"/>
                  </a:lnTo>
                  <a:lnTo>
                    <a:pt x="350" y="67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3" name="Freeform 103"/>
            <p:cNvSpPr>
              <a:spLocks/>
            </p:cNvSpPr>
            <p:nvPr/>
          </p:nvSpPr>
          <p:spPr bwMode="auto">
            <a:xfrm>
              <a:off x="1302" y="21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4" name="Freeform 104"/>
            <p:cNvSpPr>
              <a:spLocks/>
            </p:cNvSpPr>
            <p:nvPr/>
          </p:nvSpPr>
          <p:spPr bwMode="auto">
            <a:xfrm>
              <a:off x="1358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5" name="Freeform 105"/>
            <p:cNvSpPr>
              <a:spLocks/>
            </p:cNvSpPr>
            <p:nvPr/>
          </p:nvSpPr>
          <p:spPr bwMode="auto">
            <a:xfrm>
              <a:off x="1414" y="21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6" name="Freeform 106"/>
            <p:cNvSpPr>
              <a:spLocks/>
            </p:cNvSpPr>
            <p:nvPr/>
          </p:nvSpPr>
          <p:spPr bwMode="auto">
            <a:xfrm>
              <a:off x="1469" y="21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7" name="Freeform 107"/>
            <p:cNvSpPr>
              <a:spLocks/>
            </p:cNvSpPr>
            <p:nvPr/>
          </p:nvSpPr>
          <p:spPr bwMode="auto">
            <a:xfrm>
              <a:off x="1525" y="21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8" name="Freeform 108"/>
            <p:cNvSpPr>
              <a:spLocks/>
            </p:cNvSpPr>
            <p:nvPr/>
          </p:nvSpPr>
          <p:spPr bwMode="auto">
            <a:xfrm>
              <a:off x="1580" y="2178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29" name="Freeform 109"/>
            <p:cNvSpPr>
              <a:spLocks/>
            </p:cNvSpPr>
            <p:nvPr/>
          </p:nvSpPr>
          <p:spPr bwMode="auto">
            <a:xfrm>
              <a:off x="1647" y="22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0" name="Freeform 110"/>
            <p:cNvSpPr>
              <a:spLocks/>
            </p:cNvSpPr>
            <p:nvPr/>
          </p:nvSpPr>
          <p:spPr bwMode="auto">
            <a:xfrm>
              <a:off x="1702" y="22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1" name="Freeform 111"/>
            <p:cNvSpPr>
              <a:spLocks/>
            </p:cNvSpPr>
            <p:nvPr/>
          </p:nvSpPr>
          <p:spPr bwMode="auto">
            <a:xfrm>
              <a:off x="1758" y="22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2" name="Freeform 112"/>
            <p:cNvSpPr>
              <a:spLocks/>
            </p:cNvSpPr>
            <p:nvPr/>
          </p:nvSpPr>
          <p:spPr bwMode="auto">
            <a:xfrm>
              <a:off x="1813" y="2289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3" name="Freeform 113"/>
            <p:cNvSpPr>
              <a:spLocks/>
            </p:cNvSpPr>
            <p:nvPr/>
          </p:nvSpPr>
          <p:spPr bwMode="auto">
            <a:xfrm>
              <a:off x="1869" y="23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4" name="Freeform 114"/>
            <p:cNvSpPr>
              <a:spLocks/>
            </p:cNvSpPr>
            <p:nvPr/>
          </p:nvSpPr>
          <p:spPr bwMode="auto">
            <a:xfrm>
              <a:off x="1925" y="23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5" name="Freeform 115"/>
            <p:cNvSpPr>
              <a:spLocks/>
            </p:cNvSpPr>
            <p:nvPr/>
          </p:nvSpPr>
          <p:spPr bwMode="auto">
            <a:xfrm>
              <a:off x="1980" y="23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6" name="Freeform 116"/>
            <p:cNvSpPr>
              <a:spLocks/>
            </p:cNvSpPr>
            <p:nvPr/>
          </p:nvSpPr>
          <p:spPr bwMode="auto">
            <a:xfrm>
              <a:off x="2047" y="23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7" name="Freeform 117"/>
            <p:cNvSpPr>
              <a:spLocks/>
            </p:cNvSpPr>
            <p:nvPr/>
          </p:nvSpPr>
          <p:spPr bwMode="auto">
            <a:xfrm>
              <a:off x="2102" y="2345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8" name="Freeform 118"/>
            <p:cNvSpPr>
              <a:spLocks/>
            </p:cNvSpPr>
            <p:nvPr/>
          </p:nvSpPr>
          <p:spPr bwMode="auto">
            <a:xfrm>
              <a:off x="2158" y="234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39" name="Freeform 119"/>
            <p:cNvSpPr>
              <a:spLocks/>
            </p:cNvSpPr>
            <p:nvPr/>
          </p:nvSpPr>
          <p:spPr bwMode="auto">
            <a:xfrm>
              <a:off x="22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0" name="Freeform 120"/>
            <p:cNvSpPr>
              <a:spLocks/>
            </p:cNvSpPr>
            <p:nvPr/>
          </p:nvSpPr>
          <p:spPr bwMode="auto">
            <a:xfrm>
              <a:off x="2269" y="23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1" name="Freeform 121"/>
            <p:cNvSpPr>
              <a:spLocks/>
            </p:cNvSpPr>
            <p:nvPr/>
          </p:nvSpPr>
          <p:spPr bwMode="auto">
            <a:xfrm>
              <a:off x="2324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2" name="Freeform 122"/>
            <p:cNvSpPr>
              <a:spLocks/>
            </p:cNvSpPr>
            <p:nvPr/>
          </p:nvSpPr>
          <p:spPr bwMode="auto">
            <a:xfrm>
              <a:off x="2391" y="2356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3" name="Freeform 123"/>
            <p:cNvSpPr>
              <a:spLocks/>
            </p:cNvSpPr>
            <p:nvPr/>
          </p:nvSpPr>
          <p:spPr bwMode="auto">
            <a:xfrm>
              <a:off x="2447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4" name="Freeform 124"/>
            <p:cNvSpPr>
              <a:spLocks/>
            </p:cNvSpPr>
            <p:nvPr/>
          </p:nvSpPr>
          <p:spPr bwMode="auto">
            <a:xfrm>
              <a:off x="2502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5" name="Freeform 125"/>
            <p:cNvSpPr>
              <a:spLocks/>
            </p:cNvSpPr>
            <p:nvPr/>
          </p:nvSpPr>
          <p:spPr bwMode="auto">
            <a:xfrm>
              <a:off x="2558" y="235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6" name="Freeform 126"/>
            <p:cNvSpPr>
              <a:spLocks/>
            </p:cNvSpPr>
            <p:nvPr/>
          </p:nvSpPr>
          <p:spPr bwMode="auto">
            <a:xfrm>
              <a:off x="2613" y="2356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7" name="Freeform 127"/>
            <p:cNvSpPr>
              <a:spLocks/>
            </p:cNvSpPr>
            <p:nvPr/>
          </p:nvSpPr>
          <p:spPr bwMode="auto">
            <a:xfrm>
              <a:off x="2669" y="24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8" name="Freeform 128"/>
            <p:cNvSpPr>
              <a:spLocks/>
            </p:cNvSpPr>
            <p:nvPr/>
          </p:nvSpPr>
          <p:spPr bwMode="auto">
            <a:xfrm>
              <a:off x="2735" y="24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49" name="Freeform 129"/>
            <p:cNvSpPr>
              <a:spLocks/>
            </p:cNvSpPr>
            <p:nvPr/>
          </p:nvSpPr>
          <p:spPr bwMode="auto">
            <a:xfrm>
              <a:off x="2791" y="24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0" name="Freeform 130"/>
            <p:cNvSpPr>
              <a:spLocks/>
            </p:cNvSpPr>
            <p:nvPr/>
          </p:nvSpPr>
          <p:spPr bwMode="auto">
            <a:xfrm>
              <a:off x="2847" y="26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1" name="Freeform 131"/>
            <p:cNvSpPr>
              <a:spLocks/>
            </p:cNvSpPr>
            <p:nvPr/>
          </p:nvSpPr>
          <p:spPr bwMode="auto">
            <a:xfrm>
              <a:off x="2902" y="27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2" name="Freeform 132"/>
            <p:cNvSpPr>
              <a:spLocks/>
            </p:cNvSpPr>
            <p:nvPr/>
          </p:nvSpPr>
          <p:spPr bwMode="auto">
            <a:xfrm>
              <a:off x="2958" y="2711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3" name="Freeform 133"/>
            <p:cNvSpPr>
              <a:spLocks/>
            </p:cNvSpPr>
            <p:nvPr/>
          </p:nvSpPr>
          <p:spPr bwMode="auto">
            <a:xfrm>
              <a:off x="3013" y="27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4" name="Freeform 134"/>
            <p:cNvSpPr>
              <a:spLocks/>
            </p:cNvSpPr>
            <p:nvPr/>
          </p:nvSpPr>
          <p:spPr bwMode="auto">
            <a:xfrm>
              <a:off x="3080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5" name="Freeform 135"/>
            <p:cNvSpPr>
              <a:spLocks/>
            </p:cNvSpPr>
            <p:nvPr/>
          </p:nvSpPr>
          <p:spPr bwMode="auto">
            <a:xfrm>
              <a:off x="3135" y="2767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6" name="Freeform 136"/>
            <p:cNvSpPr>
              <a:spLocks/>
            </p:cNvSpPr>
            <p:nvPr/>
          </p:nvSpPr>
          <p:spPr bwMode="auto">
            <a:xfrm>
              <a:off x="3191" y="2767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7" name="Freeform 137"/>
            <p:cNvSpPr>
              <a:spLocks/>
            </p:cNvSpPr>
            <p:nvPr/>
          </p:nvSpPr>
          <p:spPr bwMode="auto">
            <a:xfrm>
              <a:off x="3247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8" name="Freeform 138"/>
            <p:cNvSpPr>
              <a:spLocks/>
            </p:cNvSpPr>
            <p:nvPr/>
          </p:nvSpPr>
          <p:spPr bwMode="auto">
            <a:xfrm>
              <a:off x="3302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59" name="Freeform 139"/>
            <p:cNvSpPr>
              <a:spLocks/>
            </p:cNvSpPr>
            <p:nvPr/>
          </p:nvSpPr>
          <p:spPr bwMode="auto">
            <a:xfrm>
              <a:off x="3358" y="277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0" name="Freeform 140"/>
            <p:cNvSpPr>
              <a:spLocks/>
            </p:cNvSpPr>
            <p:nvPr/>
          </p:nvSpPr>
          <p:spPr bwMode="auto">
            <a:xfrm>
              <a:off x="3413" y="2778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1" name="Freeform 141"/>
            <p:cNvSpPr>
              <a:spLocks/>
            </p:cNvSpPr>
            <p:nvPr/>
          </p:nvSpPr>
          <p:spPr bwMode="auto">
            <a:xfrm>
              <a:off x="3480" y="276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2" name="Freeform 142"/>
            <p:cNvSpPr>
              <a:spLocks/>
            </p:cNvSpPr>
            <p:nvPr/>
          </p:nvSpPr>
          <p:spPr bwMode="auto">
            <a:xfrm>
              <a:off x="3535" y="2778"/>
              <a:ext cx="67" cy="6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6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67" y="33"/>
                  </a:lnTo>
                  <a:lnTo>
                    <a:pt x="34" y="66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3" name="Freeform 143"/>
            <p:cNvSpPr>
              <a:spLocks/>
            </p:cNvSpPr>
            <p:nvPr/>
          </p:nvSpPr>
          <p:spPr bwMode="auto">
            <a:xfrm>
              <a:off x="3591" y="2789"/>
              <a:ext cx="67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6">
                  <a:moveTo>
                    <a:pt x="33" y="0"/>
                  </a:moveTo>
                  <a:lnTo>
                    <a:pt x="67" y="33"/>
                  </a:lnTo>
                  <a:lnTo>
                    <a:pt x="33" y="66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4" name="Freeform 144"/>
            <p:cNvSpPr>
              <a:spLocks/>
            </p:cNvSpPr>
            <p:nvPr/>
          </p:nvSpPr>
          <p:spPr bwMode="auto">
            <a:xfrm>
              <a:off x="36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5" name="Freeform 145"/>
            <p:cNvSpPr>
              <a:spLocks/>
            </p:cNvSpPr>
            <p:nvPr/>
          </p:nvSpPr>
          <p:spPr bwMode="auto">
            <a:xfrm>
              <a:off x="37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6" name="Freeform 146"/>
            <p:cNvSpPr>
              <a:spLocks/>
            </p:cNvSpPr>
            <p:nvPr/>
          </p:nvSpPr>
          <p:spPr bwMode="auto">
            <a:xfrm>
              <a:off x="3758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7" name="Freeform 147"/>
            <p:cNvSpPr>
              <a:spLocks/>
            </p:cNvSpPr>
            <p:nvPr/>
          </p:nvSpPr>
          <p:spPr bwMode="auto">
            <a:xfrm>
              <a:off x="38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8" name="Freeform 148"/>
            <p:cNvSpPr>
              <a:spLocks/>
            </p:cNvSpPr>
            <p:nvPr/>
          </p:nvSpPr>
          <p:spPr bwMode="auto">
            <a:xfrm>
              <a:off x="38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69" name="Freeform 149"/>
            <p:cNvSpPr>
              <a:spLocks/>
            </p:cNvSpPr>
            <p:nvPr/>
          </p:nvSpPr>
          <p:spPr bwMode="auto">
            <a:xfrm>
              <a:off x="3935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0" name="Freeform 150"/>
            <p:cNvSpPr>
              <a:spLocks/>
            </p:cNvSpPr>
            <p:nvPr/>
          </p:nvSpPr>
          <p:spPr bwMode="auto">
            <a:xfrm>
              <a:off x="39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1" name="Freeform 151"/>
            <p:cNvSpPr>
              <a:spLocks/>
            </p:cNvSpPr>
            <p:nvPr/>
          </p:nvSpPr>
          <p:spPr bwMode="auto">
            <a:xfrm>
              <a:off x="40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2" name="Freeform 152"/>
            <p:cNvSpPr>
              <a:spLocks/>
            </p:cNvSpPr>
            <p:nvPr/>
          </p:nvSpPr>
          <p:spPr bwMode="auto">
            <a:xfrm>
              <a:off x="4102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3" name="Freeform 153"/>
            <p:cNvSpPr>
              <a:spLocks/>
            </p:cNvSpPr>
            <p:nvPr/>
          </p:nvSpPr>
          <p:spPr bwMode="auto">
            <a:xfrm>
              <a:off x="4169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4" name="Freeform 154"/>
            <p:cNvSpPr>
              <a:spLocks/>
            </p:cNvSpPr>
            <p:nvPr/>
          </p:nvSpPr>
          <p:spPr bwMode="auto">
            <a:xfrm>
              <a:off x="4224" y="2822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5" name="Freeform 155"/>
            <p:cNvSpPr>
              <a:spLocks/>
            </p:cNvSpPr>
            <p:nvPr/>
          </p:nvSpPr>
          <p:spPr bwMode="auto">
            <a:xfrm>
              <a:off x="4280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6" name="Freeform 156"/>
            <p:cNvSpPr>
              <a:spLocks/>
            </p:cNvSpPr>
            <p:nvPr/>
          </p:nvSpPr>
          <p:spPr bwMode="auto">
            <a:xfrm>
              <a:off x="4335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7" name="Freeform 157"/>
            <p:cNvSpPr>
              <a:spLocks/>
            </p:cNvSpPr>
            <p:nvPr/>
          </p:nvSpPr>
          <p:spPr bwMode="auto">
            <a:xfrm>
              <a:off x="4391" y="2822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8" name="Freeform 158"/>
            <p:cNvSpPr>
              <a:spLocks/>
            </p:cNvSpPr>
            <p:nvPr/>
          </p:nvSpPr>
          <p:spPr bwMode="auto">
            <a:xfrm>
              <a:off x="4446" y="2811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3"/>
                </a:cxn>
                <a:cxn ang="0">
                  <a:pos x="34" y="67"/>
                </a:cxn>
                <a:cxn ang="0">
                  <a:pos x="0" y="33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3"/>
                  </a:lnTo>
                  <a:lnTo>
                    <a:pt x="34" y="67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79" name="Freeform 159"/>
            <p:cNvSpPr>
              <a:spLocks/>
            </p:cNvSpPr>
            <p:nvPr/>
          </p:nvSpPr>
          <p:spPr bwMode="auto">
            <a:xfrm>
              <a:off x="4513" y="2811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3"/>
                </a:cxn>
                <a:cxn ang="0">
                  <a:pos x="33" y="67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3"/>
                  </a:lnTo>
                  <a:lnTo>
                    <a:pt x="33" y="67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0" name="Freeform 160"/>
            <p:cNvSpPr>
              <a:spLocks/>
            </p:cNvSpPr>
            <p:nvPr/>
          </p:nvSpPr>
          <p:spPr bwMode="auto">
            <a:xfrm>
              <a:off x="4568" y="2833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1" name="Freeform 161"/>
            <p:cNvSpPr>
              <a:spLocks/>
            </p:cNvSpPr>
            <p:nvPr/>
          </p:nvSpPr>
          <p:spPr bwMode="auto">
            <a:xfrm>
              <a:off x="4624" y="2833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2" name="Freeform 162"/>
            <p:cNvSpPr>
              <a:spLocks/>
            </p:cNvSpPr>
            <p:nvPr/>
          </p:nvSpPr>
          <p:spPr bwMode="auto">
            <a:xfrm>
              <a:off x="4680" y="2833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3" name="Freeform 163"/>
            <p:cNvSpPr>
              <a:spLocks/>
            </p:cNvSpPr>
            <p:nvPr/>
          </p:nvSpPr>
          <p:spPr bwMode="auto">
            <a:xfrm>
              <a:off x="4735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4" name="Freeform 164"/>
            <p:cNvSpPr>
              <a:spLocks/>
            </p:cNvSpPr>
            <p:nvPr/>
          </p:nvSpPr>
          <p:spPr bwMode="auto">
            <a:xfrm>
              <a:off x="4791" y="2844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5" name="Freeform 165"/>
            <p:cNvSpPr>
              <a:spLocks/>
            </p:cNvSpPr>
            <p:nvPr/>
          </p:nvSpPr>
          <p:spPr bwMode="auto">
            <a:xfrm>
              <a:off x="4846" y="2844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6" name="Freeform 166"/>
            <p:cNvSpPr>
              <a:spLocks/>
            </p:cNvSpPr>
            <p:nvPr/>
          </p:nvSpPr>
          <p:spPr bwMode="auto">
            <a:xfrm>
              <a:off x="4913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7" name="Freeform 167"/>
            <p:cNvSpPr>
              <a:spLocks/>
            </p:cNvSpPr>
            <p:nvPr/>
          </p:nvSpPr>
          <p:spPr bwMode="auto">
            <a:xfrm>
              <a:off x="4968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8" name="Freeform 168"/>
            <p:cNvSpPr>
              <a:spLocks/>
            </p:cNvSpPr>
            <p:nvPr/>
          </p:nvSpPr>
          <p:spPr bwMode="auto">
            <a:xfrm>
              <a:off x="5024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89" name="Freeform 169"/>
            <p:cNvSpPr>
              <a:spLocks/>
            </p:cNvSpPr>
            <p:nvPr/>
          </p:nvSpPr>
          <p:spPr bwMode="auto">
            <a:xfrm>
              <a:off x="5079" y="2855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34"/>
                </a:cxn>
                <a:cxn ang="0">
                  <a:pos x="34" y="67"/>
                </a:cxn>
                <a:cxn ang="0">
                  <a:pos x="0" y="34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67" y="34"/>
                  </a:lnTo>
                  <a:lnTo>
                    <a:pt x="34" y="67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0" name="Freeform 170"/>
            <p:cNvSpPr>
              <a:spLocks/>
            </p:cNvSpPr>
            <p:nvPr/>
          </p:nvSpPr>
          <p:spPr bwMode="auto">
            <a:xfrm>
              <a:off x="5135" y="2855"/>
              <a:ext cx="67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7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67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1" name="Freeform 171"/>
            <p:cNvSpPr>
              <a:spLocks/>
            </p:cNvSpPr>
            <p:nvPr/>
          </p:nvSpPr>
          <p:spPr bwMode="auto">
            <a:xfrm>
              <a:off x="5191" y="2855"/>
              <a:ext cx="66" cy="6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34"/>
                </a:cxn>
                <a:cxn ang="0">
                  <a:pos x="33" y="67"/>
                </a:cxn>
                <a:cxn ang="0">
                  <a:pos x="0" y="34"/>
                </a:cxn>
                <a:cxn ang="0">
                  <a:pos x="33" y="0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92" name="Rectangle 172"/>
            <p:cNvSpPr>
              <a:spLocks noChangeArrowheads="1"/>
            </p:cNvSpPr>
            <p:nvPr/>
          </p:nvSpPr>
          <p:spPr bwMode="auto">
            <a:xfrm>
              <a:off x="1913" y="1223"/>
              <a:ext cx="196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Mexico Exchange Rate </a:t>
              </a:r>
              <a:endParaRPr lang="en-US"/>
            </a:p>
          </p:txBody>
        </p:sp>
        <p:sp>
          <p:nvSpPr>
            <p:cNvPr id="517293" name="Rectangle 173"/>
            <p:cNvSpPr>
              <a:spLocks noChangeArrowheads="1"/>
            </p:cNvSpPr>
            <p:nvPr/>
          </p:nvSpPr>
          <p:spPr bwMode="auto">
            <a:xfrm>
              <a:off x="2047" y="1456"/>
              <a:ext cx="188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Quarterly 1988-2004</a:t>
              </a:r>
              <a:endParaRPr lang="en-US"/>
            </a:p>
          </p:txBody>
        </p:sp>
        <p:sp>
          <p:nvSpPr>
            <p:cNvPr id="517294" name="Rectangle 174"/>
            <p:cNvSpPr>
              <a:spLocks noChangeArrowheads="1"/>
            </p:cNvSpPr>
            <p:nvPr/>
          </p:nvSpPr>
          <p:spPr bwMode="auto">
            <a:xfrm>
              <a:off x="1114" y="2989"/>
              <a:ext cx="14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17295" name="Rectangle 175"/>
            <p:cNvSpPr>
              <a:spLocks noChangeArrowheads="1"/>
            </p:cNvSpPr>
            <p:nvPr/>
          </p:nvSpPr>
          <p:spPr bwMode="auto">
            <a:xfrm>
              <a:off x="991" y="2778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517296" name="Rectangle 176"/>
            <p:cNvSpPr>
              <a:spLocks noChangeArrowheads="1"/>
            </p:cNvSpPr>
            <p:nvPr/>
          </p:nvSpPr>
          <p:spPr bwMode="auto">
            <a:xfrm>
              <a:off x="991" y="2567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0.2</a:t>
              </a:r>
              <a:endParaRPr lang="en-US"/>
            </a:p>
          </p:txBody>
        </p:sp>
        <p:sp>
          <p:nvSpPr>
            <p:cNvPr id="517297" name="Rectangle 177"/>
            <p:cNvSpPr>
              <a:spLocks noChangeArrowheads="1"/>
            </p:cNvSpPr>
            <p:nvPr/>
          </p:nvSpPr>
          <p:spPr bwMode="auto">
            <a:xfrm>
              <a:off x="991" y="2345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0.3</a:t>
              </a:r>
              <a:endParaRPr lang="en-US"/>
            </a:p>
          </p:txBody>
        </p:sp>
        <p:sp>
          <p:nvSpPr>
            <p:cNvPr id="517298" name="Rectangle 178"/>
            <p:cNvSpPr>
              <a:spLocks noChangeArrowheads="1"/>
            </p:cNvSpPr>
            <p:nvPr/>
          </p:nvSpPr>
          <p:spPr bwMode="auto">
            <a:xfrm>
              <a:off x="991" y="2133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0.4</a:t>
              </a:r>
              <a:endParaRPr lang="en-US"/>
            </a:p>
          </p:txBody>
        </p:sp>
        <p:sp>
          <p:nvSpPr>
            <p:cNvPr id="517299" name="Rectangle 179"/>
            <p:cNvSpPr>
              <a:spLocks noChangeArrowheads="1"/>
            </p:cNvSpPr>
            <p:nvPr/>
          </p:nvSpPr>
          <p:spPr bwMode="auto">
            <a:xfrm>
              <a:off x="991" y="1922"/>
              <a:ext cx="26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517300" name="Rectangle 180"/>
            <p:cNvSpPr>
              <a:spLocks noChangeArrowheads="1"/>
            </p:cNvSpPr>
            <p:nvPr/>
          </p:nvSpPr>
          <p:spPr bwMode="auto">
            <a:xfrm rot="18900000">
              <a:off x="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17301" name="Rectangle 181"/>
            <p:cNvSpPr>
              <a:spLocks noChangeArrowheads="1"/>
            </p:cNvSpPr>
            <p:nvPr/>
          </p:nvSpPr>
          <p:spPr bwMode="auto">
            <a:xfrm rot="18900000">
              <a:off x="10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17302" name="Rectangle 182"/>
            <p:cNvSpPr>
              <a:spLocks noChangeArrowheads="1"/>
            </p:cNvSpPr>
            <p:nvPr/>
          </p:nvSpPr>
          <p:spPr bwMode="auto">
            <a:xfrm rot="18900000">
              <a:off x="13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17303" name="Rectangle 183"/>
            <p:cNvSpPr>
              <a:spLocks noChangeArrowheads="1"/>
            </p:cNvSpPr>
            <p:nvPr/>
          </p:nvSpPr>
          <p:spPr bwMode="auto">
            <a:xfrm rot="18900000">
              <a:off x="1618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17304" name="Rectangle 184"/>
            <p:cNvSpPr>
              <a:spLocks noChangeArrowheads="1"/>
            </p:cNvSpPr>
            <p:nvPr/>
          </p:nvSpPr>
          <p:spPr bwMode="auto">
            <a:xfrm rot="18900000">
              <a:off x="1907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17305" name="Rectangle 185"/>
            <p:cNvSpPr>
              <a:spLocks noChangeArrowheads="1"/>
            </p:cNvSpPr>
            <p:nvPr/>
          </p:nvSpPr>
          <p:spPr bwMode="auto">
            <a:xfrm rot="18900000">
              <a:off x="2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17306" name="Rectangle 186"/>
            <p:cNvSpPr>
              <a:spLocks noChangeArrowheads="1"/>
            </p:cNvSpPr>
            <p:nvPr/>
          </p:nvSpPr>
          <p:spPr bwMode="auto">
            <a:xfrm rot="18900000">
              <a:off x="2473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17307" name="Rectangle 187"/>
            <p:cNvSpPr>
              <a:spLocks noChangeArrowheads="1"/>
            </p:cNvSpPr>
            <p:nvPr/>
          </p:nvSpPr>
          <p:spPr bwMode="auto">
            <a:xfrm rot="18900000">
              <a:off x="2762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17308" name="Rectangle 188"/>
            <p:cNvSpPr>
              <a:spLocks noChangeArrowheads="1"/>
            </p:cNvSpPr>
            <p:nvPr/>
          </p:nvSpPr>
          <p:spPr bwMode="auto">
            <a:xfrm rot="18900000">
              <a:off x="3051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17309" name="Rectangle 189"/>
            <p:cNvSpPr>
              <a:spLocks noChangeArrowheads="1"/>
            </p:cNvSpPr>
            <p:nvPr/>
          </p:nvSpPr>
          <p:spPr bwMode="auto">
            <a:xfrm rot="18900000">
              <a:off x="3340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17310" name="Rectangle 190"/>
            <p:cNvSpPr>
              <a:spLocks noChangeArrowheads="1"/>
            </p:cNvSpPr>
            <p:nvPr/>
          </p:nvSpPr>
          <p:spPr bwMode="auto">
            <a:xfrm rot="18900000">
              <a:off x="3629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17311" name="Rectangle 191"/>
            <p:cNvSpPr>
              <a:spLocks noChangeArrowheads="1"/>
            </p:cNvSpPr>
            <p:nvPr/>
          </p:nvSpPr>
          <p:spPr bwMode="auto">
            <a:xfrm rot="18900000">
              <a:off x="3906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17312" name="Rectangle 192"/>
            <p:cNvSpPr>
              <a:spLocks noChangeArrowheads="1"/>
            </p:cNvSpPr>
            <p:nvPr/>
          </p:nvSpPr>
          <p:spPr bwMode="auto">
            <a:xfrm rot="18900000">
              <a:off x="4195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17313" name="Rectangle 193"/>
            <p:cNvSpPr>
              <a:spLocks noChangeArrowheads="1"/>
            </p:cNvSpPr>
            <p:nvPr/>
          </p:nvSpPr>
          <p:spPr bwMode="auto">
            <a:xfrm rot="18900000">
              <a:off x="4484" y="3354"/>
              <a:ext cx="62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17314" name="Rectangle 194"/>
            <p:cNvSpPr>
              <a:spLocks noChangeArrowheads="1"/>
            </p:cNvSpPr>
            <p:nvPr/>
          </p:nvSpPr>
          <p:spPr bwMode="auto">
            <a:xfrm rot="16200000">
              <a:off x="385" y="2417"/>
              <a:ext cx="52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$/peso</a:t>
              </a:r>
              <a:endParaRPr lang="en-US"/>
            </a:p>
          </p:txBody>
        </p:sp>
        <p:sp>
          <p:nvSpPr>
            <p:cNvPr id="517315" name="Rectangle 195"/>
            <p:cNvSpPr>
              <a:spLocks noChangeArrowheads="1"/>
            </p:cNvSpPr>
            <p:nvPr/>
          </p:nvSpPr>
          <p:spPr bwMode="auto">
            <a:xfrm>
              <a:off x="392" y="1112"/>
              <a:ext cx="4965" cy="275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</p:txBody>
      </p:sp>
      <p:sp>
        <p:nvSpPr>
          <p:cNvPr id="517128" name="Line 8"/>
          <p:cNvSpPr>
            <a:spLocks noChangeShapeType="1"/>
          </p:cNvSpPr>
          <p:nvPr/>
        </p:nvSpPr>
        <p:spPr bwMode="auto">
          <a:xfrm flipV="1">
            <a:off x="4191000" y="30480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 flipV="1">
            <a:off x="4572000" y="30480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0" name="Text Box 10"/>
          <p:cNvSpPr txBox="1">
            <a:spLocks noChangeArrowheads="1"/>
          </p:cNvSpPr>
          <p:nvPr/>
        </p:nvSpPr>
        <p:spPr bwMode="auto">
          <a:xfrm>
            <a:off x="10668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63246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17132" name="Freeform 12"/>
          <p:cNvSpPr>
            <a:spLocks/>
          </p:cNvSpPr>
          <p:nvPr/>
        </p:nvSpPr>
        <p:spPr bwMode="auto">
          <a:xfrm>
            <a:off x="17526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133" name="Freeform 13"/>
          <p:cNvSpPr>
            <a:spLocks/>
          </p:cNvSpPr>
          <p:nvPr/>
        </p:nvSpPr>
        <p:spPr bwMode="auto">
          <a:xfrm flipH="1">
            <a:off x="4572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316" name="Rectangle 196"/>
          <p:cNvSpPr>
            <a:spLocks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Peso Dropped One Year After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00B7-0F54-714A-8F90-27290BB2320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95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Mexico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31" name="Group 15"/>
          <p:cNvGrpSpPr>
            <a:grpSpLocks noChangeAspect="1"/>
          </p:cNvGrpSpPr>
          <p:nvPr/>
        </p:nvGrpSpPr>
        <p:grpSpPr bwMode="auto">
          <a:xfrm>
            <a:off x="747713" y="1600200"/>
            <a:ext cx="7648575" cy="4525963"/>
            <a:chOff x="471" y="1008"/>
            <a:chExt cx="4818" cy="2851"/>
          </a:xfrm>
        </p:grpSpPr>
        <p:sp>
          <p:nvSpPr>
            <p:cNvPr id="52123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71" y="1008"/>
              <a:ext cx="4818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2" name="Rectangle 16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3" name="Rectangle 17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4" name="Line 18"/>
            <p:cNvSpPr>
              <a:spLocks noChangeShapeType="1"/>
            </p:cNvSpPr>
            <p:nvPr/>
          </p:nvSpPr>
          <p:spPr bwMode="auto">
            <a:xfrm>
              <a:off x="1134" y="2912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5" name="Line 19"/>
            <p:cNvSpPr>
              <a:spLocks noChangeShapeType="1"/>
            </p:cNvSpPr>
            <p:nvPr/>
          </p:nvSpPr>
          <p:spPr bwMode="auto">
            <a:xfrm>
              <a:off x="1134" y="2775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6" name="Line 20"/>
            <p:cNvSpPr>
              <a:spLocks noChangeShapeType="1"/>
            </p:cNvSpPr>
            <p:nvPr/>
          </p:nvSpPr>
          <p:spPr bwMode="auto">
            <a:xfrm>
              <a:off x="1134" y="2628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7" name="Line 21"/>
            <p:cNvSpPr>
              <a:spLocks noChangeShapeType="1"/>
            </p:cNvSpPr>
            <p:nvPr/>
          </p:nvSpPr>
          <p:spPr bwMode="auto">
            <a:xfrm>
              <a:off x="1134" y="2491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8" name="Line 22"/>
            <p:cNvSpPr>
              <a:spLocks noChangeShapeType="1"/>
            </p:cNvSpPr>
            <p:nvPr/>
          </p:nvSpPr>
          <p:spPr bwMode="auto">
            <a:xfrm>
              <a:off x="1134" y="2344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39" name="Line 23"/>
            <p:cNvSpPr>
              <a:spLocks noChangeShapeType="1"/>
            </p:cNvSpPr>
            <p:nvPr/>
          </p:nvSpPr>
          <p:spPr bwMode="auto">
            <a:xfrm>
              <a:off x="1134" y="2197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0" name="Line 24"/>
            <p:cNvSpPr>
              <a:spLocks noChangeShapeType="1"/>
            </p:cNvSpPr>
            <p:nvPr/>
          </p:nvSpPr>
          <p:spPr bwMode="auto">
            <a:xfrm>
              <a:off x="1134" y="2060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1" name="Line 25"/>
            <p:cNvSpPr>
              <a:spLocks noChangeShapeType="1"/>
            </p:cNvSpPr>
            <p:nvPr/>
          </p:nvSpPr>
          <p:spPr bwMode="auto">
            <a:xfrm>
              <a:off x="1134" y="1913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2" name="Rectangle 26"/>
            <p:cNvSpPr>
              <a:spLocks noChangeArrowheads="1"/>
            </p:cNvSpPr>
            <p:nvPr/>
          </p:nvSpPr>
          <p:spPr bwMode="auto">
            <a:xfrm>
              <a:off x="1134" y="1913"/>
              <a:ext cx="3997" cy="1146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3" name="Line 27"/>
            <p:cNvSpPr>
              <a:spLocks noChangeShapeType="1"/>
            </p:cNvSpPr>
            <p:nvPr/>
          </p:nvSpPr>
          <p:spPr bwMode="auto">
            <a:xfrm>
              <a:off x="1134" y="1913"/>
              <a:ext cx="1" cy="1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4" name="Line 28"/>
            <p:cNvSpPr>
              <a:spLocks noChangeShapeType="1"/>
            </p:cNvSpPr>
            <p:nvPr/>
          </p:nvSpPr>
          <p:spPr bwMode="auto">
            <a:xfrm>
              <a:off x="1092" y="305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5" name="Line 29"/>
            <p:cNvSpPr>
              <a:spLocks noChangeShapeType="1"/>
            </p:cNvSpPr>
            <p:nvPr/>
          </p:nvSpPr>
          <p:spPr bwMode="auto">
            <a:xfrm>
              <a:off x="1092" y="291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6" name="Line 30"/>
            <p:cNvSpPr>
              <a:spLocks noChangeShapeType="1"/>
            </p:cNvSpPr>
            <p:nvPr/>
          </p:nvSpPr>
          <p:spPr bwMode="auto">
            <a:xfrm>
              <a:off x="1092" y="277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7" name="Line 31"/>
            <p:cNvSpPr>
              <a:spLocks noChangeShapeType="1"/>
            </p:cNvSpPr>
            <p:nvPr/>
          </p:nvSpPr>
          <p:spPr bwMode="auto">
            <a:xfrm>
              <a:off x="1092" y="262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8" name="Line 32"/>
            <p:cNvSpPr>
              <a:spLocks noChangeShapeType="1"/>
            </p:cNvSpPr>
            <p:nvPr/>
          </p:nvSpPr>
          <p:spPr bwMode="auto">
            <a:xfrm>
              <a:off x="1092" y="2491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49" name="Line 33"/>
            <p:cNvSpPr>
              <a:spLocks noChangeShapeType="1"/>
            </p:cNvSpPr>
            <p:nvPr/>
          </p:nvSpPr>
          <p:spPr bwMode="auto">
            <a:xfrm>
              <a:off x="1092" y="234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0" name="Line 34"/>
            <p:cNvSpPr>
              <a:spLocks noChangeShapeType="1"/>
            </p:cNvSpPr>
            <p:nvPr/>
          </p:nvSpPr>
          <p:spPr bwMode="auto">
            <a:xfrm>
              <a:off x="1092" y="219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1" name="Line 35"/>
            <p:cNvSpPr>
              <a:spLocks noChangeShapeType="1"/>
            </p:cNvSpPr>
            <p:nvPr/>
          </p:nvSpPr>
          <p:spPr bwMode="auto">
            <a:xfrm>
              <a:off x="1092" y="206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2" name="Line 36"/>
            <p:cNvSpPr>
              <a:spLocks noChangeShapeType="1"/>
            </p:cNvSpPr>
            <p:nvPr/>
          </p:nvSpPr>
          <p:spPr bwMode="auto">
            <a:xfrm>
              <a:off x="1092" y="191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3" name="Line 37"/>
            <p:cNvSpPr>
              <a:spLocks noChangeShapeType="1"/>
            </p:cNvSpPr>
            <p:nvPr/>
          </p:nvSpPr>
          <p:spPr bwMode="auto">
            <a:xfrm>
              <a:off x="1134" y="3059"/>
              <a:ext cx="39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4" name="Line 38"/>
            <p:cNvSpPr>
              <a:spLocks noChangeShapeType="1"/>
            </p:cNvSpPr>
            <p:nvPr/>
          </p:nvSpPr>
          <p:spPr bwMode="auto">
            <a:xfrm flipV="1">
              <a:off x="113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5" name="Line 39"/>
            <p:cNvSpPr>
              <a:spLocks noChangeShapeType="1"/>
            </p:cNvSpPr>
            <p:nvPr/>
          </p:nvSpPr>
          <p:spPr bwMode="auto">
            <a:xfrm flipV="1">
              <a:off x="11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6" name="Line 40"/>
            <p:cNvSpPr>
              <a:spLocks noChangeShapeType="1"/>
            </p:cNvSpPr>
            <p:nvPr/>
          </p:nvSpPr>
          <p:spPr bwMode="auto">
            <a:xfrm flipV="1">
              <a:off x="124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7" name="Line 41"/>
            <p:cNvSpPr>
              <a:spLocks noChangeShapeType="1"/>
            </p:cNvSpPr>
            <p:nvPr/>
          </p:nvSpPr>
          <p:spPr bwMode="auto">
            <a:xfrm flipV="1">
              <a:off x="131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8" name="Line 42"/>
            <p:cNvSpPr>
              <a:spLocks noChangeShapeType="1"/>
            </p:cNvSpPr>
            <p:nvPr/>
          </p:nvSpPr>
          <p:spPr bwMode="auto">
            <a:xfrm flipV="1">
              <a:off x="136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59" name="Line 43"/>
            <p:cNvSpPr>
              <a:spLocks noChangeShapeType="1"/>
            </p:cNvSpPr>
            <p:nvPr/>
          </p:nvSpPr>
          <p:spPr bwMode="auto">
            <a:xfrm flipV="1">
              <a:off x="14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0" name="Line 44"/>
            <p:cNvSpPr>
              <a:spLocks noChangeShapeType="1"/>
            </p:cNvSpPr>
            <p:nvPr/>
          </p:nvSpPr>
          <p:spPr bwMode="auto">
            <a:xfrm flipV="1">
              <a:off x="148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1" name="Line 45"/>
            <p:cNvSpPr>
              <a:spLocks noChangeShapeType="1"/>
            </p:cNvSpPr>
            <p:nvPr/>
          </p:nvSpPr>
          <p:spPr bwMode="auto">
            <a:xfrm flipV="1">
              <a:off x="15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2" name="Line 46"/>
            <p:cNvSpPr>
              <a:spLocks noChangeShapeType="1"/>
            </p:cNvSpPr>
            <p:nvPr/>
          </p:nvSpPr>
          <p:spPr bwMode="auto">
            <a:xfrm flipV="1">
              <a:off x="159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3" name="Line 47"/>
            <p:cNvSpPr>
              <a:spLocks noChangeShapeType="1"/>
            </p:cNvSpPr>
            <p:nvPr/>
          </p:nvSpPr>
          <p:spPr bwMode="auto">
            <a:xfrm flipV="1">
              <a:off x="166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4" name="Line 48"/>
            <p:cNvSpPr>
              <a:spLocks noChangeShapeType="1"/>
            </p:cNvSpPr>
            <p:nvPr/>
          </p:nvSpPr>
          <p:spPr bwMode="auto">
            <a:xfrm flipV="1">
              <a:off x="171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5" name="Line 49"/>
            <p:cNvSpPr>
              <a:spLocks noChangeShapeType="1"/>
            </p:cNvSpPr>
            <p:nvPr/>
          </p:nvSpPr>
          <p:spPr bwMode="auto">
            <a:xfrm flipV="1">
              <a:off x="17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6" name="Line 50"/>
            <p:cNvSpPr>
              <a:spLocks noChangeShapeType="1"/>
            </p:cNvSpPr>
            <p:nvPr/>
          </p:nvSpPr>
          <p:spPr bwMode="auto">
            <a:xfrm flipV="1">
              <a:off x="182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7" name="Line 51"/>
            <p:cNvSpPr>
              <a:spLocks noChangeShapeType="1"/>
            </p:cNvSpPr>
            <p:nvPr/>
          </p:nvSpPr>
          <p:spPr bwMode="auto">
            <a:xfrm flipV="1">
              <a:off x="18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8" name="Line 52"/>
            <p:cNvSpPr>
              <a:spLocks noChangeShapeType="1"/>
            </p:cNvSpPr>
            <p:nvPr/>
          </p:nvSpPr>
          <p:spPr bwMode="auto">
            <a:xfrm flipV="1">
              <a:off x="194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69" name="Line 53"/>
            <p:cNvSpPr>
              <a:spLocks noChangeShapeType="1"/>
            </p:cNvSpPr>
            <p:nvPr/>
          </p:nvSpPr>
          <p:spPr bwMode="auto">
            <a:xfrm flipV="1">
              <a:off x="20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0" name="Line 54"/>
            <p:cNvSpPr>
              <a:spLocks noChangeShapeType="1"/>
            </p:cNvSpPr>
            <p:nvPr/>
          </p:nvSpPr>
          <p:spPr bwMode="auto">
            <a:xfrm flipV="1">
              <a:off x="205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1" name="Line 55"/>
            <p:cNvSpPr>
              <a:spLocks noChangeShapeType="1"/>
            </p:cNvSpPr>
            <p:nvPr/>
          </p:nvSpPr>
          <p:spPr bwMode="auto">
            <a:xfrm flipV="1">
              <a:off x="212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2" name="Line 56"/>
            <p:cNvSpPr>
              <a:spLocks noChangeShapeType="1"/>
            </p:cNvSpPr>
            <p:nvPr/>
          </p:nvSpPr>
          <p:spPr bwMode="auto">
            <a:xfrm flipV="1">
              <a:off x="217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3" name="Line 57"/>
            <p:cNvSpPr>
              <a:spLocks noChangeShapeType="1"/>
            </p:cNvSpPr>
            <p:nvPr/>
          </p:nvSpPr>
          <p:spPr bwMode="auto">
            <a:xfrm flipV="1">
              <a:off x="22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4" name="Line 58"/>
            <p:cNvSpPr>
              <a:spLocks noChangeShapeType="1"/>
            </p:cNvSpPr>
            <p:nvPr/>
          </p:nvSpPr>
          <p:spPr bwMode="auto">
            <a:xfrm flipV="1">
              <a:off x="229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5" name="Line 59"/>
            <p:cNvSpPr>
              <a:spLocks noChangeShapeType="1"/>
            </p:cNvSpPr>
            <p:nvPr/>
          </p:nvSpPr>
          <p:spPr bwMode="auto">
            <a:xfrm flipV="1">
              <a:off x="23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6" name="Line 60"/>
            <p:cNvSpPr>
              <a:spLocks noChangeShapeType="1"/>
            </p:cNvSpPr>
            <p:nvPr/>
          </p:nvSpPr>
          <p:spPr bwMode="auto">
            <a:xfrm flipV="1">
              <a:off x="240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7" name="Line 61"/>
            <p:cNvSpPr>
              <a:spLocks noChangeShapeType="1"/>
            </p:cNvSpPr>
            <p:nvPr/>
          </p:nvSpPr>
          <p:spPr bwMode="auto">
            <a:xfrm flipV="1">
              <a:off x="247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8" name="Line 62"/>
            <p:cNvSpPr>
              <a:spLocks noChangeShapeType="1"/>
            </p:cNvSpPr>
            <p:nvPr/>
          </p:nvSpPr>
          <p:spPr bwMode="auto">
            <a:xfrm flipV="1">
              <a:off x="252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79" name="Line 63"/>
            <p:cNvSpPr>
              <a:spLocks noChangeShapeType="1"/>
            </p:cNvSpPr>
            <p:nvPr/>
          </p:nvSpPr>
          <p:spPr bwMode="auto">
            <a:xfrm flipV="1">
              <a:off x="25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0" name="Line 64"/>
            <p:cNvSpPr>
              <a:spLocks noChangeShapeType="1"/>
            </p:cNvSpPr>
            <p:nvPr/>
          </p:nvSpPr>
          <p:spPr bwMode="auto">
            <a:xfrm flipV="1">
              <a:off x="263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1" name="Line 65"/>
            <p:cNvSpPr>
              <a:spLocks noChangeShapeType="1"/>
            </p:cNvSpPr>
            <p:nvPr/>
          </p:nvSpPr>
          <p:spPr bwMode="auto">
            <a:xfrm flipV="1">
              <a:off x="27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2" name="Line 66"/>
            <p:cNvSpPr>
              <a:spLocks noChangeShapeType="1"/>
            </p:cNvSpPr>
            <p:nvPr/>
          </p:nvSpPr>
          <p:spPr bwMode="auto">
            <a:xfrm flipV="1">
              <a:off x="275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3" name="Line 67"/>
            <p:cNvSpPr>
              <a:spLocks noChangeShapeType="1"/>
            </p:cNvSpPr>
            <p:nvPr/>
          </p:nvSpPr>
          <p:spPr bwMode="auto">
            <a:xfrm flipV="1">
              <a:off x="28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4" name="Line 68"/>
            <p:cNvSpPr>
              <a:spLocks noChangeShapeType="1"/>
            </p:cNvSpPr>
            <p:nvPr/>
          </p:nvSpPr>
          <p:spPr bwMode="auto">
            <a:xfrm flipV="1">
              <a:off x="286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5" name="Line 69"/>
            <p:cNvSpPr>
              <a:spLocks noChangeShapeType="1"/>
            </p:cNvSpPr>
            <p:nvPr/>
          </p:nvSpPr>
          <p:spPr bwMode="auto">
            <a:xfrm flipV="1">
              <a:off x="2933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6" name="Line 70"/>
            <p:cNvSpPr>
              <a:spLocks noChangeShapeType="1"/>
            </p:cNvSpPr>
            <p:nvPr/>
          </p:nvSpPr>
          <p:spPr bwMode="auto">
            <a:xfrm flipV="1">
              <a:off x="298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7" name="Line 71"/>
            <p:cNvSpPr>
              <a:spLocks noChangeShapeType="1"/>
            </p:cNvSpPr>
            <p:nvPr/>
          </p:nvSpPr>
          <p:spPr bwMode="auto">
            <a:xfrm flipV="1">
              <a:off x="30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8" name="Line 72"/>
            <p:cNvSpPr>
              <a:spLocks noChangeShapeType="1"/>
            </p:cNvSpPr>
            <p:nvPr/>
          </p:nvSpPr>
          <p:spPr bwMode="auto">
            <a:xfrm flipV="1">
              <a:off x="310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89" name="Line 73"/>
            <p:cNvSpPr>
              <a:spLocks noChangeShapeType="1"/>
            </p:cNvSpPr>
            <p:nvPr/>
          </p:nvSpPr>
          <p:spPr bwMode="auto">
            <a:xfrm flipV="1">
              <a:off x="31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0" name="Line 74"/>
            <p:cNvSpPr>
              <a:spLocks noChangeShapeType="1"/>
            </p:cNvSpPr>
            <p:nvPr/>
          </p:nvSpPr>
          <p:spPr bwMode="auto">
            <a:xfrm flipV="1">
              <a:off x="321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1" name="Line 75"/>
            <p:cNvSpPr>
              <a:spLocks noChangeShapeType="1"/>
            </p:cNvSpPr>
            <p:nvPr/>
          </p:nvSpPr>
          <p:spPr bwMode="auto">
            <a:xfrm flipV="1">
              <a:off x="328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2" name="Line 76"/>
            <p:cNvSpPr>
              <a:spLocks noChangeShapeType="1"/>
            </p:cNvSpPr>
            <p:nvPr/>
          </p:nvSpPr>
          <p:spPr bwMode="auto">
            <a:xfrm flipV="1">
              <a:off x="333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3" name="Line 77"/>
            <p:cNvSpPr>
              <a:spLocks noChangeShapeType="1"/>
            </p:cNvSpPr>
            <p:nvPr/>
          </p:nvSpPr>
          <p:spPr bwMode="auto">
            <a:xfrm flipV="1">
              <a:off x="33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4" name="Line 78"/>
            <p:cNvSpPr>
              <a:spLocks noChangeShapeType="1"/>
            </p:cNvSpPr>
            <p:nvPr/>
          </p:nvSpPr>
          <p:spPr bwMode="auto">
            <a:xfrm flipV="1">
              <a:off x="344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5" name="Line 79"/>
            <p:cNvSpPr>
              <a:spLocks noChangeShapeType="1"/>
            </p:cNvSpPr>
            <p:nvPr/>
          </p:nvSpPr>
          <p:spPr bwMode="auto">
            <a:xfrm flipV="1">
              <a:off x="35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6" name="Line 80"/>
            <p:cNvSpPr>
              <a:spLocks noChangeShapeType="1"/>
            </p:cNvSpPr>
            <p:nvPr/>
          </p:nvSpPr>
          <p:spPr bwMode="auto">
            <a:xfrm flipV="1">
              <a:off x="356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7" name="Line 81"/>
            <p:cNvSpPr>
              <a:spLocks noChangeShapeType="1"/>
            </p:cNvSpPr>
            <p:nvPr/>
          </p:nvSpPr>
          <p:spPr bwMode="auto">
            <a:xfrm flipV="1">
              <a:off x="36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8" name="Line 82"/>
            <p:cNvSpPr>
              <a:spLocks noChangeShapeType="1"/>
            </p:cNvSpPr>
            <p:nvPr/>
          </p:nvSpPr>
          <p:spPr bwMode="auto">
            <a:xfrm flipV="1">
              <a:off x="367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99" name="Line 83"/>
            <p:cNvSpPr>
              <a:spLocks noChangeShapeType="1"/>
            </p:cNvSpPr>
            <p:nvPr/>
          </p:nvSpPr>
          <p:spPr bwMode="auto">
            <a:xfrm flipV="1">
              <a:off x="37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0" name="Line 84"/>
            <p:cNvSpPr>
              <a:spLocks noChangeShapeType="1"/>
            </p:cNvSpPr>
            <p:nvPr/>
          </p:nvSpPr>
          <p:spPr bwMode="auto">
            <a:xfrm flipV="1">
              <a:off x="379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1" name="Line 85"/>
            <p:cNvSpPr>
              <a:spLocks noChangeShapeType="1"/>
            </p:cNvSpPr>
            <p:nvPr/>
          </p:nvSpPr>
          <p:spPr bwMode="auto">
            <a:xfrm flipV="1">
              <a:off x="38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2" name="Line 86"/>
            <p:cNvSpPr>
              <a:spLocks noChangeShapeType="1"/>
            </p:cNvSpPr>
            <p:nvPr/>
          </p:nvSpPr>
          <p:spPr bwMode="auto">
            <a:xfrm flipV="1">
              <a:off x="391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3" name="Line 87"/>
            <p:cNvSpPr>
              <a:spLocks noChangeShapeType="1"/>
            </p:cNvSpPr>
            <p:nvPr/>
          </p:nvSpPr>
          <p:spPr bwMode="auto">
            <a:xfrm flipV="1">
              <a:off x="39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4" name="Line 88"/>
            <p:cNvSpPr>
              <a:spLocks noChangeShapeType="1"/>
            </p:cNvSpPr>
            <p:nvPr/>
          </p:nvSpPr>
          <p:spPr bwMode="auto">
            <a:xfrm flipV="1">
              <a:off x="402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5" name="Line 89"/>
            <p:cNvSpPr>
              <a:spLocks noChangeShapeType="1"/>
            </p:cNvSpPr>
            <p:nvPr/>
          </p:nvSpPr>
          <p:spPr bwMode="auto">
            <a:xfrm flipV="1">
              <a:off x="409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6" name="Line 90"/>
            <p:cNvSpPr>
              <a:spLocks noChangeShapeType="1"/>
            </p:cNvSpPr>
            <p:nvPr/>
          </p:nvSpPr>
          <p:spPr bwMode="auto">
            <a:xfrm flipV="1">
              <a:off x="414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7" name="Line 91"/>
            <p:cNvSpPr>
              <a:spLocks noChangeShapeType="1"/>
            </p:cNvSpPr>
            <p:nvPr/>
          </p:nvSpPr>
          <p:spPr bwMode="auto">
            <a:xfrm flipV="1">
              <a:off x="42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8" name="Line 92"/>
            <p:cNvSpPr>
              <a:spLocks noChangeShapeType="1"/>
            </p:cNvSpPr>
            <p:nvPr/>
          </p:nvSpPr>
          <p:spPr bwMode="auto">
            <a:xfrm flipV="1">
              <a:off x="425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09" name="Line 93"/>
            <p:cNvSpPr>
              <a:spLocks noChangeShapeType="1"/>
            </p:cNvSpPr>
            <p:nvPr/>
          </p:nvSpPr>
          <p:spPr bwMode="auto">
            <a:xfrm flipV="1">
              <a:off x="43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0" name="Line 94"/>
            <p:cNvSpPr>
              <a:spLocks noChangeShapeType="1"/>
            </p:cNvSpPr>
            <p:nvPr/>
          </p:nvSpPr>
          <p:spPr bwMode="auto">
            <a:xfrm flipV="1">
              <a:off x="437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1" name="Line 95"/>
            <p:cNvSpPr>
              <a:spLocks noChangeShapeType="1"/>
            </p:cNvSpPr>
            <p:nvPr/>
          </p:nvSpPr>
          <p:spPr bwMode="auto">
            <a:xfrm flipV="1">
              <a:off x="44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2" name="Line 96"/>
            <p:cNvSpPr>
              <a:spLocks noChangeShapeType="1"/>
            </p:cNvSpPr>
            <p:nvPr/>
          </p:nvSpPr>
          <p:spPr bwMode="auto">
            <a:xfrm flipV="1">
              <a:off x="4489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3" name="Line 97"/>
            <p:cNvSpPr>
              <a:spLocks noChangeShapeType="1"/>
            </p:cNvSpPr>
            <p:nvPr/>
          </p:nvSpPr>
          <p:spPr bwMode="auto">
            <a:xfrm flipV="1">
              <a:off x="45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4" name="Line 98"/>
            <p:cNvSpPr>
              <a:spLocks noChangeShapeType="1"/>
            </p:cNvSpPr>
            <p:nvPr/>
          </p:nvSpPr>
          <p:spPr bwMode="auto">
            <a:xfrm flipV="1">
              <a:off x="460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5" name="Line 99"/>
            <p:cNvSpPr>
              <a:spLocks noChangeShapeType="1"/>
            </p:cNvSpPr>
            <p:nvPr/>
          </p:nvSpPr>
          <p:spPr bwMode="auto">
            <a:xfrm flipV="1">
              <a:off x="46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6" name="Line 100"/>
            <p:cNvSpPr>
              <a:spLocks noChangeShapeType="1"/>
            </p:cNvSpPr>
            <p:nvPr/>
          </p:nvSpPr>
          <p:spPr bwMode="auto">
            <a:xfrm flipV="1">
              <a:off x="472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7" name="Line 101"/>
            <p:cNvSpPr>
              <a:spLocks noChangeShapeType="1"/>
            </p:cNvSpPr>
            <p:nvPr/>
          </p:nvSpPr>
          <p:spPr bwMode="auto">
            <a:xfrm flipV="1">
              <a:off x="4784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8" name="Line 102"/>
            <p:cNvSpPr>
              <a:spLocks noChangeShapeType="1"/>
            </p:cNvSpPr>
            <p:nvPr/>
          </p:nvSpPr>
          <p:spPr bwMode="auto">
            <a:xfrm flipV="1">
              <a:off x="4837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19" name="Line 103"/>
            <p:cNvSpPr>
              <a:spLocks noChangeShapeType="1"/>
            </p:cNvSpPr>
            <p:nvPr/>
          </p:nvSpPr>
          <p:spPr bwMode="auto">
            <a:xfrm flipV="1">
              <a:off x="4900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0" name="Line 104"/>
            <p:cNvSpPr>
              <a:spLocks noChangeShapeType="1"/>
            </p:cNvSpPr>
            <p:nvPr/>
          </p:nvSpPr>
          <p:spPr bwMode="auto">
            <a:xfrm flipV="1">
              <a:off x="4952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1" name="Line 105"/>
            <p:cNvSpPr>
              <a:spLocks noChangeShapeType="1"/>
            </p:cNvSpPr>
            <p:nvPr/>
          </p:nvSpPr>
          <p:spPr bwMode="auto">
            <a:xfrm flipV="1">
              <a:off x="5015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2" name="Line 106"/>
            <p:cNvSpPr>
              <a:spLocks noChangeShapeType="1"/>
            </p:cNvSpPr>
            <p:nvPr/>
          </p:nvSpPr>
          <p:spPr bwMode="auto">
            <a:xfrm flipV="1">
              <a:off x="5068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3" name="Line 107"/>
            <p:cNvSpPr>
              <a:spLocks noChangeShapeType="1"/>
            </p:cNvSpPr>
            <p:nvPr/>
          </p:nvSpPr>
          <p:spPr bwMode="auto">
            <a:xfrm flipV="1">
              <a:off x="5131" y="3059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4" name="Freeform 108"/>
            <p:cNvSpPr>
              <a:spLocks/>
            </p:cNvSpPr>
            <p:nvPr/>
          </p:nvSpPr>
          <p:spPr bwMode="auto">
            <a:xfrm>
              <a:off x="1165" y="2049"/>
              <a:ext cx="3934" cy="44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16" y="38"/>
                </a:cxn>
                <a:cxn ang="0">
                  <a:pos x="27" y="36"/>
                </a:cxn>
                <a:cxn ang="0">
                  <a:pos x="38" y="36"/>
                </a:cxn>
                <a:cxn ang="0">
                  <a:pos x="49" y="33"/>
                </a:cxn>
                <a:cxn ang="0">
                  <a:pos x="60" y="31"/>
                </a:cxn>
                <a:cxn ang="0">
                  <a:pos x="71" y="30"/>
                </a:cxn>
                <a:cxn ang="0">
                  <a:pos x="82" y="29"/>
                </a:cxn>
                <a:cxn ang="0">
                  <a:pos x="93" y="28"/>
                </a:cxn>
                <a:cxn ang="0">
                  <a:pos x="104" y="27"/>
                </a:cxn>
                <a:cxn ang="0">
                  <a:pos x="115" y="28"/>
                </a:cxn>
                <a:cxn ang="0">
                  <a:pos x="126" y="26"/>
                </a:cxn>
                <a:cxn ang="0">
                  <a:pos x="137" y="24"/>
                </a:cxn>
                <a:cxn ang="0">
                  <a:pos x="148" y="22"/>
                </a:cxn>
                <a:cxn ang="0">
                  <a:pos x="159" y="31"/>
                </a:cxn>
                <a:cxn ang="0">
                  <a:pos x="170" y="27"/>
                </a:cxn>
                <a:cxn ang="0">
                  <a:pos x="181" y="26"/>
                </a:cxn>
                <a:cxn ang="0">
                  <a:pos x="193" y="22"/>
                </a:cxn>
                <a:cxn ang="0">
                  <a:pos x="204" y="21"/>
                </a:cxn>
                <a:cxn ang="0">
                  <a:pos x="215" y="17"/>
                </a:cxn>
                <a:cxn ang="0">
                  <a:pos x="226" y="17"/>
                </a:cxn>
                <a:cxn ang="0">
                  <a:pos x="237" y="15"/>
                </a:cxn>
                <a:cxn ang="0">
                  <a:pos x="248" y="15"/>
                </a:cxn>
                <a:cxn ang="0">
                  <a:pos x="259" y="11"/>
                </a:cxn>
                <a:cxn ang="0">
                  <a:pos x="270" y="9"/>
                </a:cxn>
                <a:cxn ang="0">
                  <a:pos x="281" y="7"/>
                </a:cxn>
                <a:cxn ang="0">
                  <a:pos x="292" y="8"/>
                </a:cxn>
                <a:cxn ang="0">
                  <a:pos x="303" y="8"/>
                </a:cxn>
                <a:cxn ang="0">
                  <a:pos x="314" y="7"/>
                </a:cxn>
                <a:cxn ang="0">
                  <a:pos x="325" y="6"/>
                </a:cxn>
                <a:cxn ang="0">
                  <a:pos x="336" y="7"/>
                </a:cxn>
                <a:cxn ang="0">
                  <a:pos x="347" y="4"/>
                </a:cxn>
                <a:cxn ang="0">
                  <a:pos x="358" y="3"/>
                </a:cxn>
                <a:cxn ang="0">
                  <a:pos x="369" y="0"/>
                </a:cxn>
              </a:cxnLst>
              <a:rect l="0" t="0" r="r" b="b"/>
              <a:pathLst>
                <a:path w="374" h="42">
                  <a:moveTo>
                    <a:pt x="0" y="41"/>
                  </a:moveTo>
                  <a:lnTo>
                    <a:pt x="5" y="38"/>
                  </a:lnTo>
                  <a:lnTo>
                    <a:pt x="11" y="42"/>
                  </a:lnTo>
                  <a:lnTo>
                    <a:pt x="16" y="38"/>
                  </a:lnTo>
                  <a:lnTo>
                    <a:pt x="22" y="39"/>
                  </a:lnTo>
                  <a:lnTo>
                    <a:pt x="27" y="36"/>
                  </a:lnTo>
                  <a:lnTo>
                    <a:pt x="33" y="39"/>
                  </a:lnTo>
                  <a:lnTo>
                    <a:pt x="38" y="36"/>
                  </a:lnTo>
                  <a:lnTo>
                    <a:pt x="44" y="36"/>
                  </a:lnTo>
                  <a:lnTo>
                    <a:pt x="49" y="33"/>
                  </a:lnTo>
                  <a:lnTo>
                    <a:pt x="55" y="36"/>
                  </a:lnTo>
                  <a:lnTo>
                    <a:pt x="60" y="31"/>
                  </a:lnTo>
                  <a:lnTo>
                    <a:pt x="66" y="34"/>
                  </a:lnTo>
                  <a:lnTo>
                    <a:pt x="71" y="30"/>
                  </a:lnTo>
                  <a:lnTo>
                    <a:pt x="77" y="34"/>
                  </a:lnTo>
                  <a:lnTo>
                    <a:pt x="82" y="29"/>
                  </a:lnTo>
                  <a:lnTo>
                    <a:pt x="88" y="31"/>
                  </a:lnTo>
                  <a:lnTo>
                    <a:pt x="93" y="28"/>
                  </a:lnTo>
                  <a:lnTo>
                    <a:pt x="99" y="31"/>
                  </a:lnTo>
                  <a:lnTo>
                    <a:pt x="104" y="27"/>
                  </a:lnTo>
                  <a:lnTo>
                    <a:pt x="110" y="29"/>
                  </a:lnTo>
                  <a:lnTo>
                    <a:pt x="115" y="28"/>
                  </a:lnTo>
                  <a:lnTo>
                    <a:pt x="121" y="31"/>
                  </a:lnTo>
                  <a:lnTo>
                    <a:pt x="126" y="26"/>
                  </a:lnTo>
                  <a:lnTo>
                    <a:pt x="132" y="27"/>
                  </a:lnTo>
                  <a:lnTo>
                    <a:pt x="137" y="24"/>
                  </a:lnTo>
                  <a:lnTo>
                    <a:pt x="143" y="27"/>
                  </a:lnTo>
                  <a:lnTo>
                    <a:pt x="148" y="22"/>
                  </a:lnTo>
                  <a:lnTo>
                    <a:pt x="154" y="27"/>
                  </a:lnTo>
                  <a:lnTo>
                    <a:pt x="159" y="31"/>
                  </a:lnTo>
                  <a:lnTo>
                    <a:pt x="165" y="33"/>
                  </a:lnTo>
                  <a:lnTo>
                    <a:pt x="170" y="27"/>
                  </a:lnTo>
                  <a:lnTo>
                    <a:pt x="176" y="27"/>
                  </a:lnTo>
                  <a:lnTo>
                    <a:pt x="181" y="26"/>
                  </a:lnTo>
                  <a:lnTo>
                    <a:pt x="187" y="29"/>
                  </a:lnTo>
                  <a:lnTo>
                    <a:pt x="193" y="22"/>
                  </a:lnTo>
                  <a:lnTo>
                    <a:pt x="198" y="24"/>
                  </a:lnTo>
                  <a:lnTo>
                    <a:pt x="204" y="21"/>
                  </a:lnTo>
                  <a:lnTo>
                    <a:pt x="209" y="23"/>
                  </a:lnTo>
                  <a:lnTo>
                    <a:pt x="215" y="17"/>
                  </a:lnTo>
                  <a:lnTo>
                    <a:pt x="220" y="19"/>
                  </a:lnTo>
                  <a:lnTo>
                    <a:pt x="226" y="17"/>
                  </a:lnTo>
                  <a:lnTo>
                    <a:pt x="231" y="20"/>
                  </a:lnTo>
                  <a:lnTo>
                    <a:pt x="237" y="15"/>
                  </a:lnTo>
                  <a:lnTo>
                    <a:pt x="242" y="17"/>
                  </a:lnTo>
                  <a:lnTo>
                    <a:pt x="248" y="15"/>
                  </a:lnTo>
                  <a:lnTo>
                    <a:pt x="253" y="16"/>
                  </a:lnTo>
                  <a:lnTo>
                    <a:pt x="259" y="11"/>
                  </a:lnTo>
                  <a:lnTo>
                    <a:pt x="264" y="11"/>
                  </a:lnTo>
                  <a:lnTo>
                    <a:pt x="270" y="9"/>
                  </a:lnTo>
                  <a:lnTo>
                    <a:pt x="275" y="11"/>
                  </a:lnTo>
                  <a:lnTo>
                    <a:pt x="281" y="7"/>
                  </a:lnTo>
                  <a:lnTo>
                    <a:pt x="286" y="9"/>
                  </a:lnTo>
                  <a:lnTo>
                    <a:pt x="292" y="8"/>
                  </a:lnTo>
                  <a:lnTo>
                    <a:pt x="297" y="12"/>
                  </a:lnTo>
                  <a:lnTo>
                    <a:pt x="303" y="8"/>
                  </a:lnTo>
                  <a:lnTo>
                    <a:pt x="308" y="11"/>
                  </a:lnTo>
                  <a:lnTo>
                    <a:pt x="314" y="7"/>
                  </a:lnTo>
                  <a:lnTo>
                    <a:pt x="319" y="10"/>
                  </a:lnTo>
                  <a:lnTo>
                    <a:pt x="325" y="6"/>
                  </a:lnTo>
                  <a:lnTo>
                    <a:pt x="330" y="9"/>
                  </a:lnTo>
                  <a:lnTo>
                    <a:pt x="336" y="7"/>
                  </a:lnTo>
                  <a:lnTo>
                    <a:pt x="341" y="9"/>
                  </a:lnTo>
                  <a:lnTo>
                    <a:pt x="347" y="4"/>
                  </a:lnTo>
                  <a:lnTo>
                    <a:pt x="352" y="6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9" y="0"/>
                  </a:lnTo>
                  <a:lnTo>
                    <a:pt x="374" y="4"/>
                  </a:lnTo>
                </a:path>
              </a:pathLst>
            </a:custGeom>
            <a:noFill/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5" name="Freeform 109"/>
            <p:cNvSpPr>
              <a:spLocks/>
            </p:cNvSpPr>
            <p:nvPr/>
          </p:nvSpPr>
          <p:spPr bwMode="auto">
            <a:xfrm>
              <a:off x="1134" y="24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6" name="Freeform 110"/>
            <p:cNvSpPr>
              <a:spLocks/>
            </p:cNvSpPr>
            <p:nvPr/>
          </p:nvSpPr>
          <p:spPr bwMode="auto">
            <a:xfrm>
              <a:off x="1186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7" name="Freeform 111"/>
            <p:cNvSpPr>
              <a:spLocks/>
            </p:cNvSpPr>
            <p:nvPr/>
          </p:nvSpPr>
          <p:spPr bwMode="auto">
            <a:xfrm>
              <a:off x="1249" y="2460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8" name="Freeform 112"/>
            <p:cNvSpPr>
              <a:spLocks/>
            </p:cNvSpPr>
            <p:nvPr/>
          </p:nvSpPr>
          <p:spPr bwMode="auto">
            <a:xfrm>
              <a:off x="1302" y="24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29" name="Freeform 113"/>
            <p:cNvSpPr>
              <a:spLocks/>
            </p:cNvSpPr>
            <p:nvPr/>
          </p:nvSpPr>
          <p:spPr bwMode="auto">
            <a:xfrm>
              <a:off x="1365" y="242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0" name="Freeform 114"/>
            <p:cNvSpPr>
              <a:spLocks/>
            </p:cNvSpPr>
            <p:nvPr/>
          </p:nvSpPr>
          <p:spPr bwMode="auto">
            <a:xfrm>
              <a:off x="1418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1" name="Freeform 115"/>
            <p:cNvSpPr>
              <a:spLocks/>
            </p:cNvSpPr>
            <p:nvPr/>
          </p:nvSpPr>
          <p:spPr bwMode="auto">
            <a:xfrm>
              <a:off x="1481" y="24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2" name="Freeform 116"/>
            <p:cNvSpPr>
              <a:spLocks/>
            </p:cNvSpPr>
            <p:nvPr/>
          </p:nvSpPr>
          <p:spPr bwMode="auto">
            <a:xfrm>
              <a:off x="1533" y="2397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3" name="Freeform 117"/>
            <p:cNvSpPr>
              <a:spLocks/>
            </p:cNvSpPr>
            <p:nvPr/>
          </p:nvSpPr>
          <p:spPr bwMode="auto">
            <a:xfrm>
              <a:off x="1597" y="2397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4" name="Freeform 118"/>
            <p:cNvSpPr>
              <a:spLocks/>
            </p:cNvSpPr>
            <p:nvPr/>
          </p:nvSpPr>
          <p:spPr bwMode="auto">
            <a:xfrm>
              <a:off x="1649" y="2365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5" name="Freeform 119"/>
            <p:cNvSpPr>
              <a:spLocks/>
            </p:cNvSpPr>
            <p:nvPr/>
          </p:nvSpPr>
          <p:spPr bwMode="auto">
            <a:xfrm>
              <a:off x="1712" y="23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6" name="Freeform 120"/>
            <p:cNvSpPr>
              <a:spLocks/>
            </p:cNvSpPr>
            <p:nvPr/>
          </p:nvSpPr>
          <p:spPr bwMode="auto">
            <a:xfrm>
              <a:off x="1765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7" name="Freeform 121"/>
            <p:cNvSpPr>
              <a:spLocks/>
            </p:cNvSpPr>
            <p:nvPr/>
          </p:nvSpPr>
          <p:spPr bwMode="auto">
            <a:xfrm>
              <a:off x="1828" y="237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8" name="Freeform 122"/>
            <p:cNvSpPr>
              <a:spLocks/>
            </p:cNvSpPr>
            <p:nvPr/>
          </p:nvSpPr>
          <p:spPr bwMode="auto">
            <a:xfrm>
              <a:off x="1881" y="23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39" name="Freeform 123"/>
            <p:cNvSpPr>
              <a:spLocks/>
            </p:cNvSpPr>
            <p:nvPr/>
          </p:nvSpPr>
          <p:spPr bwMode="auto">
            <a:xfrm>
              <a:off x="1944" y="23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0" name="Freeform 124"/>
            <p:cNvSpPr>
              <a:spLocks/>
            </p:cNvSpPr>
            <p:nvPr/>
          </p:nvSpPr>
          <p:spPr bwMode="auto">
            <a:xfrm>
              <a:off x="1996" y="23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1" name="Freeform 125"/>
            <p:cNvSpPr>
              <a:spLocks/>
            </p:cNvSpPr>
            <p:nvPr/>
          </p:nvSpPr>
          <p:spPr bwMode="auto">
            <a:xfrm>
              <a:off x="2059" y="2344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2" name="Freeform 126"/>
            <p:cNvSpPr>
              <a:spLocks/>
            </p:cNvSpPr>
            <p:nvPr/>
          </p:nvSpPr>
          <p:spPr bwMode="auto">
            <a:xfrm>
              <a:off x="2112" y="2312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3" name="Freeform 127"/>
            <p:cNvSpPr>
              <a:spLocks/>
            </p:cNvSpPr>
            <p:nvPr/>
          </p:nvSpPr>
          <p:spPr bwMode="auto">
            <a:xfrm>
              <a:off x="2175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4" name="Freeform 128"/>
            <p:cNvSpPr>
              <a:spLocks/>
            </p:cNvSpPr>
            <p:nvPr/>
          </p:nvSpPr>
          <p:spPr bwMode="auto">
            <a:xfrm>
              <a:off x="2228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5" name="Freeform 129"/>
            <p:cNvSpPr>
              <a:spLocks/>
            </p:cNvSpPr>
            <p:nvPr/>
          </p:nvSpPr>
          <p:spPr bwMode="auto">
            <a:xfrm>
              <a:off x="229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6" name="Freeform 130"/>
            <p:cNvSpPr>
              <a:spLocks/>
            </p:cNvSpPr>
            <p:nvPr/>
          </p:nvSpPr>
          <p:spPr bwMode="auto">
            <a:xfrm>
              <a:off x="2343" y="2312"/>
              <a:ext cx="64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7" name="Freeform 131"/>
            <p:cNvSpPr>
              <a:spLocks/>
            </p:cNvSpPr>
            <p:nvPr/>
          </p:nvSpPr>
          <p:spPr bwMode="auto">
            <a:xfrm>
              <a:off x="2407" y="23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8" name="Freeform 132"/>
            <p:cNvSpPr>
              <a:spLocks/>
            </p:cNvSpPr>
            <p:nvPr/>
          </p:nvSpPr>
          <p:spPr bwMode="auto">
            <a:xfrm>
              <a:off x="2459" y="2291"/>
              <a:ext cx="63" cy="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49" name="Freeform 133"/>
            <p:cNvSpPr>
              <a:spLocks/>
            </p:cNvSpPr>
            <p:nvPr/>
          </p:nvSpPr>
          <p:spPr bwMode="auto">
            <a:xfrm>
              <a:off x="25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0" name="Freeform 134"/>
            <p:cNvSpPr>
              <a:spLocks/>
            </p:cNvSpPr>
            <p:nvPr/>
          </p:nvSpPr>
          <p:spPr bwMode="auto">
            <a:xfrm>
              <a:off x="2575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1" name="Freeform 135"/>
            <p:cNvSpPr>
              <a:spLocks/>
            </p:cNvSpPr>
            <p:nvPr/>
          </p:nvSpPr>
          <p:spPr bwMode="auto">
            <a:xfrm>
              <a:off x="2638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2" name="Freeform 136"/>
            <p:cNvSpPr>
              <a:spLocks/>
            </p:cNvSpPr>
            <p:nvPr/>
          </p:nvSpPr>
          <p:spPr bwMode="auto">
            <a:xfrm>
              <a:off x="2691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3" name="Freeform 137"/>
            <p:cNvSpPr>
              <a:spLocks/>
            </p:cNvSpPr>
            <p:nvPr/>
          </p:nvSpPr>
          <p:spPr bwMode="auto">
            <a:xfrm>
              <a:off x="2754" y="230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4" name="Freeform 138"/>
            <p:cNvSpPr>
              <a:spLocks/>
            </p:cNvSpPr>
            <p:nvPr/>
          </p:nvSpPr>
          <p:spPr bwMode="auto">
            <a:xfrm>
              <a:off x="2806" y="234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5" name="Freeform 139"/>
            <p:cNvSpPr>
              <a:spLocks/>
            </p:cNvSpPr>
            <p:nvPr/>
          </p:nvSpPr>
          <p:spPr bwMode="auto">
            <a:xfrm>
              <a:off x="2869" y="2365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6" name="Freeform 140"/>
            <p:cNvSpPr>
              <a:spLocks/>
            </p:cNvSpPr>
            <p:nvPr/>
          </p:nvSpPr>
          <p:spPr bwMode="auto">
            <a:xfrm>
              <a:off x="2922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7" name="Freeform 141"/>
            <p:cNvSpPr>
              <a:spLocks/>
            </p:cNvSpPr>
            <p:nvPr/>
          </p:nvSpPr>
          <p:spPr bwMode="auto">
            <a:xfrm>
              <a:off x="2985" y="23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8" name="Freeform 142"/>
            <p:cNvSpPr>
              <a:spLocks/>
            </p:cNvSpPr>
            <p:nvPr/>
          </p:nvSpPr>
          <p:spPr bwMode="auto">
            <a:xfrm>
              <a:off x="3038" y="2291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59" name="Freeform 143"/>
            <p:cNvSpPr>
              <a:spLocks/>
            </p:cNvSpPr>
            <p:nvPr/>
          </p:nvSpPr>
          <p:spPr bwMode="auto">
            <a:xfrm>
              <a:off x="3101" y="232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0" name="Freeform 144"/>
            <p:cNvSpPr>
              <a:spLocks/>
            </p:cNvSpPr>
            <p:nvPr/>
          </p:nvSpPr>
          <p:spPr bwMode="auto">
            <a:xfrm>
              <a:off x="3164" y="224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1" name="Freeform 145"/>
            <p:cNvSpPr>
              <a:spLocks/>
            </p:cNvSpPr>
            <p:nvPr/>
          </p:nvSpPr>
          <p:spPr bwMode="auto">
            <a:xfrm>
              <a:off x="3217" y="2270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2" name="Freeform 146"/>
            <p:cNvSpPr>
              <a:spLocks/>
            </p:cNvSpPr>
            <p:nvPr/>
          </p:nvSpPr>
          <p:spPr bwMode="auto">
            <a:xfrm>
              <a:off x="3280" y="2239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3" name="Freeform 147"/>
            <p:cNvSpPr>
              <a:spLocks/>
            </p:cNvSpPr>
            <p:nvPr/>
          </p:nvSpPr>
          <p:spPr bwMode="auto">
            <a:xfrm>
              <a:off x="3332" y="2260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4" name="Freeform 148"/>
            <p:cNvSpPr>
              <a:spLocks/>
            </p:cNvSpPr>
            <p:nvPr/>
          </p:nvSpPr>
          <p:spPr bwMode="auto">
            <a:xfrm>
              <a:off x="3395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5" name="Freeform 149"/>
            <p:cNvSpPr>
              <a:spLocks/>
            </p:cNvSpPr>
            <p:nvPr/>
          </p:nvSpPr>
          <p:spPr bwMode="auto">
            <a:xfrm>
              <a:off x="3448" y="22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6" name="Freeform 150"/>
            <p:cNvSpPr>
              <a:spLocks/>
            </p:cNvSpPr>
            <p:nvPr/>
          </p:nvSpPr>
          <p:spPr bwMode="auto">
            <a:xfrm>
              <a:off x="3511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7" name="Freeform 151"/>
            <p:cNvSpPr>
              <a:spLocks/>
            </p:cNvSpPr>
            <p:nvPr/>
          </p:nvSpPr>
          <p:spPr bwMode="auto">
            <a:xfrm>
              <a:off x="3564" y="2228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8" name="Freeform 152"/>
            <p:cNvSpPr>
              <a:spLocks/>
            </p:cNvSpPr>
            <p:nvPr/>
          </p:nvSpPr>
          <p:spPr bwMode="auto">
            <a:xfrm>
              <a:off x="3627" y="217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69" name="Freeform 153"/>
            <p:cNvSpPr>
              <a:spLocks/>
            </p:cNvSpPr>
            <p:nvPr/>
          </p:nvSpPr>
          <p:spPr bwMode="auto">
            <a:xfrm>
              <a:off x="3679" y="2197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0" name="Freeform 154"/>
            <p:cNvSpPr>
              <a:spLocks/>
            </p:cNvSpPr>
            <p:nvPr/>
          </p:nvSpPr>
          <p:spPr bwMode="auto">
            <a:xfrm>
              <a:off x="3742" y="2176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1" name="Freeform 155"/>
            <p:cNvSpPr>
              <a:spLocks/>
            </p:cNvSpPr>
            <p:nvPr/>
          </p:nvSpPr>
          <p:spPr bwMode="auto">
            <a:xfrm>
              <a:off x="3795" y="2186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2" name="Freeform 156"/>
            <p:cNvSpPr>
              <a:spLocks/>
            </p:cNvSpPr>
            <p:nvPr/>
          </p:nvSpPr>
          <p:spPr bwMode="auto">
            <a:xfrm>
              <a:off x="3858" y="2134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3" name="Freeform 157"/>
            <p:cNvSpPr>
              <a:spLocks/>
            </p:cNvSpPr>
            <p:nvPr/>
          </p:nvSpPr>
          <p:spPr bwMode="auto">
            <a:xfrm>
              <a:off x="3911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4" name="Freeform 158"/>
            <p:cNvSpPr>
              <a:spLocks/>
            </p:cNvSpPr>
            <p:nvPr/>
          </p:nvSpPr>
          <p:spPr bwMode="auto">
            <a:xfrm>
              <a:off x="3974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5" name="Freeform 159"/>
            <p:cNvSpPr>
              <a:spLocks/>
            </p:cNvSpPr>
            <p:nvPr/>
          </p:nvSpPr>
          <p:spPr bwMode="auto">
            <a:xfrm>
              <a:off x="4027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6" name="Freeform 160"/>
            <p:cNvSpPr>
              <a:spLocks/>
            </p:cNvSpPr>
            <p:nvPr/>
          </p:nvSpPr>
          <p:spPr bwMode="auto">
            <a:xfrm>
              <a:off x="4090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7" name="Freeform 161"/>
            <p:cNvSpPr>
              <a:spLocks/>
            </p:cNvSpPr>
            <p:nvPr/>
          </p:nvSpPr>
          <p:spPr bwMode="auto">
            <a:xfrm>
              <a:off x="4142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8" name="Freeform 162"/>
            <p:cNvSpPr>
              <a:spLocks/>
            </p:cNvSpPr>
            <p:nvPr/>
          </p:nvSpPr>
          <p:spPr bwMode="auto">
            <a:xfrm>
              <a:off x="4205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79" name="Freeform 163"/>
            <p:cNvSpPr>
              <a:spLocks/>
            </p:cNvSpPr>
            <p:nvPr/>
          </p:nvSpPr>
          <p:spPr bwMode="auto">
            <a:xfrm>
              <a:off x="4258" y="214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0" name="Freeform 164"/>
            <p:cNvSpPr>
              <a:spLocks/>
            </p:cNvSpPr>
            <p:nvPr/>
          </p:nvSpPr>
          <p:spPr bwMode="auto">
            <a:xfrm>
              <a:off x="4321" y="210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1" name="Freeform 165"/>
            <p:cNvSpPr>
              <a:spLocks/>
            </p:cNvSpPr>
            <p:nvPr/>
          </p:nvSpPr>
          <p:spPr bwMode="auto">
            <a:xfrm>
              <a:off x="4374" y="2134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2" name="Freeform 166"/>
            <p:cNvSpPr>
              <a:spLocks/>
            </p:cNvSpPr>
            <p:nvPr/>
          </p:nvSpPr>
          <p:spPr bwMode="auto">
            <a:xfrm>
              <a:off x="4437" y="209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3" name="Freeform 167"/>
            <p:cNvSpPr>
              <a:spLocks/>
            </p:cNvSpPr>
            <p:nvPr/>
          </p:nvSpPr>
          <p:spPr bwMode="auto">
            <a:xfrm>
              <a:off x="4489" y="212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4" name="Freeform 168"/>
            <p:cNvSpPr>
              <a:spLocks/>
            </p:cNvSpPr>
            <p:nvPr/>
          </p:nvSpPr>
          <p:spPr bwMode="auto">
            <a:xfrm>
              <a:off x="4552" y="2081"/>
              <a:ext cx="64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4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5" name="Freeform 169"/>
            <p:cNvSpPr>
              <a:spLocks/>
            </p:cNvSpPr>
            <p:nvPr/>
          </p:nvSpPr>
          <p:spPr bwMode="auto">
            <a:xfrm>
              <a:off x="4605" y="2113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6" name="Freeform 170"/>
            <p:cNvSpPr>
              <a:spLocks/>
            </p:cNvSpPr>
            <p:nvPr/>
          </p:nvSpPr>
          <p:spPr bwMode="auto">
            <a:xfrm>
              <a:off x="4668" y="2092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7" name="Freeform 171"/>
            <p:cNvSpPr>
              <a:spLocks/>
            </p:cNvSpPr>
            <p:nvPr/>
          </p:nvSpPr>
          <p:spPr bwMode="auto">
            <a:xfrm>
              <a:off x="4721" y="2113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1"/>
                </a:cxn>
                <a:cxn ang="0">
                  <a:pos x="31" y="63"/>
                </a:cxn>
                <a:cxn ang="0">
                  <a:pos x="0" y="3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1"/>
                  </a:lnTo>
                  <a:lnTo>
                    <a:pt x="31" y="6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8" name="Freeform 172"/>
            <p:cNvSpPr>
              <a:spLocks/>
            </p:cNvSpPr>
            <p:nvPr/>
          </p:nvSpPr>
          <p:spPr bwMode="auto">
            <a:xfrm>
              <a:off x="4784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89" name="Freeform 173"/>
            <p:cNvSpPr>
              <a:spLocks/>
            </p:cNvSpPr>
            <p:nvPr/>
          </p:nvSpPr>
          <p:spPr bwMode="auto">
            <a:xfrm>
              <a:off x="4837" y="2081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0" name="Freeform 174"/>
            <p:cNvSpPr>
              <a:spLocks/>
            </p:cNvSpPr>
            <p:nvPr/>
          </p:nvSpPr>
          <p:spPr bwMode="auto">
            <a:xfrm>
              <a:off x="4900" y="2049"/>
              <a:ext cx="63" cy="6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4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1" name="Freeform 175"/>
            <p:cNvSpPr>
              <a:spLocks/>
            </p:cNvSpPr>
            <p:nvPr/>
          </p:nvSpPr>
          <p:spPr bwMode="auto">
            <a:xfrm>
              <a:off x="4952" y="2081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2"/>
                </a:cxn>
                <a:cxn ang="0">
                  <a:pos x="32" y="63"/>
                </a:cxn>
                <a:cxn ang="0">
                  <a:pos x="0" y="32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2" name="Freeform 176"/>
            <p:cNvSpPr>
              <a:spLocks/>
            </p:cNvSpPr>
            <p:nvPr/>
          </p:nvSpPr>
          <p:spPr bwMode="auto">
            <a:xfrm>
              <a:off x="5015" y="2018"/>
              <a:ext cx="63" cy="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" y="31"/>
                </a:cxn>
                <a:cxn ang="0">
                  <a:pos x="32" y="63"/>
                </a:cxn>
                <a:cxn ang="0">
                  <a:pos x="0" y="31"/>
                </a:cxn>
                <a:cxn ang="0">
                  <a:pos x="32" y="0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63" y="31"/>
                  </a:lnTo>
                  <a:lnTo>
                    <a:pt x="32" y="6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3" name="Freeform 177"/>
            <p:cNvSpPr>
              <a:spLocks/>
            </p:cNvSpPr>
            <p:nvPr/>
          </p:nvSpPr>
          <p:spPr bwMode="auto">
            <a:xfrm>
              <a:off x="5068" y="2060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63" y="32"/>
                </a:cxn>
                <a:cxn ang="0">
                  <a:pos x="31" y="63"/>
                </a:cxn>
                <a:cxn ang="0">
                  <a:pos x="0" y="32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63" y="32"/>
                  </a:lnTo>
                  <a:lnTo>
                    <a:pt x="31" y="6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80"/>
            </a:solidFill>
            <a:ln w="1746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94" name="Rectangle 178"/>
            <p:cNvSpPr>
              <a:spLocks noChangeArrowheads="1"/>
            </p:cNvSpPr>
            <p:nvPr/>
          </p:nvSpPr>
          <p:spPr bwMode="auto">
            <a:xfrm>
              <a:off x="2175" y="1166"/>
              <a:ext cx="143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Mexico Real </a:t>
              </a:r>
              <a:r>
                <a:rPr lang="en-US" sz="2400" b="1">
                  <a:solidFill>
                    <a:srgbClr val="000000"/>
                  </a:solidFill>
                </a:rPr>
                <a:t>GDP</a:t>
              </a:r>
              <a:endParaRPr lang="en-US" sz="2400"/>
            </a:p>
          </p:txBody>
        </p:sp>
        <p:sp>
          <p:nvSpPr>
            <p:cNvPr id="521395" name="Rectangle 179"/>
            <p:cNvSpPr>
              <a:spLocks noChangeArrowheads="1"/>
            </p:cNvSpPr>
            <p:nvPr/>
          </p:nvSpPr>
          <p:spPr bwMode="auto">
            <a:xfrm>
              <a:off x="2512" y="1387"/>
              <a:ext cx="83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1993=100</a:t>
              </a:r>
              <a:endParaRPr lang="en-US"/>
            </a:p>
          </p:txBody>
        </p:sp>
        <p:sp>
          <p:nvSpPr>
            <p:cNvPr id="521396" name="Rectangle 180"/>
            <p:cNvSpPr>
              <a:spLocks noChangeArrowheads="1"/>
            </p:cNvSpPr>
            <p:nvPr/>
          </p:nvSpPr>
          <p:spPr bwMode="auto">
            <a:xfrm>
              <a:off x="955" y="2975"/>
              <a:ext cx="14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21397" name="Rectangle 181"/>
            <p:cNvSpPr>
              <a:spLocks noChangeArrowheads="1"/>
            </p:cNvSpPr>
            <p:nvPr/>
          </p:nvSpPr>
          <p:spPr bwMode="auto">
            <a:xfrm>
              <a:off x="881" y="2828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521398" name="Rectangle 182"/>
            <p:cNvSpPr>
              <a:spLocks noChangeArrowheads="1"/>
            </p:cNvSpPr>
            <p:nvPr/>
          </p:nvSpPr>
          <p:spPr bwMode="auto">
            <a:xfrm>
              <a:off x="881" y="2691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521399" name="Rectangle 183"/>
            <p:cNvSpPr>
              <a:spLocks noChangeArrowheads="1"/>
            </p:cNvSpPr>
            <p:nvPr/>
          </p:nvSpPr>
          <p:spPr bwMode="auto">
            <a:xfrm>
              <a:off x="881" y="2544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521400" name="Rectangle 184"/>
            <p:cNvSpPr>
              <a:spLocks noChangeArrowheads="1"/>
            </p:cNvSpPr>
            <p:nvPr/>
          </p:nvSpPr>
          <p:spPr bwMode="auto">
            <a:xfrm>
              <a:off x="881" y="2407"/>
              <a:ext cx="2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521401" name="Rectangle 185"/>
            <p:cNvSpPr>
              <a:spLocks noChangeArrowheads="1"/>
            </p:cNvSpPr>
            <p:nvPr/>
          </p:nvSpPr>
          <p:spPr bwMode="auto">
            <a:xfrm>
              <a:off x="808" y="2260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521402" name="Rectangle 186"/>
            <p:cNvSpPr>
              <a:spLocks noChangeArrowheads="1"/>
            </p:cNvSpPr>
            <p:nvPr/>
          </p:nvSpPr>
          <p:spPr bwMode="auto">
            <a:xfrm>
              <a:off x="808" y="2113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120</a:t>
              </a:r>
              <a:endParaRPr lang="en-US"/>
            </a:p>
          </p:txBody>
        </p:sp>
        <p:sp>
          <p:nvSpPr>
            <p:cNvPr id="521403" name="Rectangle 187"/>
            <p:cNvSpPr>
              <a:spLocks noChangeArrowheads="1"/>
            </p:cNvSpPr>
            <p:nvPr/>
          </p:nvSpPr>
          <p:spPr bwMode="auto">
            <a:xfrm>
              <a:off x="808" y="1976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140</a:t>
              </a:r>
              <a:endParaRPr lang="en-US"/>
            </a:p>
          </p:txBody>
        </p:sp>
        <p:sp>
          <p:nvSpPr>
            <p:cNvPr id="521404" name="Rectangle 188"/>
            <p:cNvSpPr>
              <a:spLocks noChangeArrowheads="1"/>
            </p:cNvSpPr>
            <p:nvPr/>
          </p:nvSpPr>
          <p:spPr bwMode="auto">
            <a:xfrm>
              <a:off x="808" y="1829"/>
              <a:ext cx="30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160</a:t>
              </a:r>
              <a:endParaRPr lang="en-US"/>
            </a:p>
          </p:txBody>
        </p:sp>
        <p:sp>
          <p:nvSpPr>
            <p:cNvPr id="521405" name="Rectangle 189"/>
            <p:cNvSpPr>
              <a:spLocks noChangeArrowheads="1"/>
            </p:cNvSpPr>
            <p:nvPr/>
          </p:nvSpPr>
          <p:spPr bwMode="auto">
            <a:xfrm rot="18900000">
              <a:off x="62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1988</a:t>
              </a:r>
              <a:endParaRPr lang="en-US"/>
            </a:p>
          </p:txBody>
        </p:sp>
        <p:sp>
          <p:nvSpPr>
            <p:cNvPr id="521406" name="Rectangle 190"/>
            <p:cNvSpPr>
              <a:spLocks noChangeArrowheads="1"/>
            </p:cNvSpPr>
            <p:nvPr/>
          </p:nvSpPr>
          <p:spPr bwMode="auto">
            <a:xfrm rot="18900000">
              <a:off x="91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1989</a:t>
              </a:r>
              <a:endParaRPr lang="en-US"/>
            </a:p>
          </p:txBody>
        </p:sp>
        <p:sp>
          <p:nvSpPr>
            <p:cNvPr id="521407" name="Rectangle 191"/>
            <p:cNvSpPr>
              <a:spLocks noChangeArrowheads="1"/>
            </p:cNvSpPr>
            <p:nvPr/>
          </p:nvSpPr>
          <p:spPr bwMode="auto">
            <a:xfrm rot="18900000">
              <a:off x="1206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1990</a:t>
              </a:r>
              <a:endParaRPr lang="en-US"/>
            </a:p>
          </p:txBody>
        </p:sp>
        <p:sp>
          <p:nvSpPr>
            <p:cNvPr id="521408" name="Rectangle 192"/>
            <p:cNvSpPr>
              <a:spLocks noChangeArrowheads="1"/>
            </p:cNvSpPr>
            <p:nvPr/>
          </p:nvSpPr>
          <p:spPr bwMode="auto">
            <a:xfrm rot="18900000">
              <a:off x="1490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1991</a:t>
              </a:r>
              <a:endParaRPr lang="en-US"/>
            </a:p>
          </p:txBody>
        </p:sp>
        <p:sp>
          <p:nvSpPr>
            <p:cNvPr id="521409" name="Rectangle 193"/>
            <p:cNvSpPr>
              <a:spLocks noChangeArrowheads="1"/>
            </p:cNvSpPr>
            <p:nvPr/>
          </p:nvSpPr>
          <p:spPr bwMode="auto">
            <a:xfrm rot="18900000">
              <a:off x="178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1993</a:t>
              </a:r>
              <a:endParaRPr lang="en-US"/>
            </a:p>
          </p:txBody>
        </p:sp>
        <p:sp>
          <p:nvSpPr>
            <p:cNvPr id="521410" name="Rectangle 194"/>
            <p:cNvSpPr>
              <a:spLocks noChangeArrowheads="1"/>
            </p:cNvSpPr>
            <p:nvPr/>
          </p:nvSpPr>
          <p:spPr bwMode="auto">
            <a:xfrm rot="18900000">
              <a:off x="206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1994</a:t>
              </a:r>
              <a:endParaRPr lang="en-US"/>
            </a:p>
          </p:txBody>
        </p:sp>
        <p:sp>
          <p:nvSpPr>
            <p:cNvPr id="521411" name="Rectangle 195"/>
            <p:cNvSpPr>
              <a:spLocks noChangeArrowheads="1"/>
            </p:cNvSpPr>
            <p:nvPr/>
          </p:nvSpPr>
          <p:spPr bwMode="auto">
            <a:xfrm rot="18900000">
              <a:off x="236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1995</a:t>
              </a:r>
              <a:endParaRPr lang="en-US"/>
            </a:p>
          </p:txBody>
        </p:sp>
        <p:sp>
          <p:nvSpPr>
            <p:cNvPr id="521412" name="Rectangle 196"/>
            <p:cNvSpPr>
              <a:spLocks noChangeArrowheads="1"/>
            </p:cNvSpPr>
            <p:nvPr/>
          </p:nvSpPr>
          <p:spPr bwMode="auto">
            <a:xfrm rot="18900000">
              <a:off x="2658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1996</a:t>
              </a:r>
              <a:endParaRPr lang="en-US"/>
            </a:p>
          </p:txBody>
        </p:sp>
        <p:sp>
          <p:nvSpPr>
            <p:cNvPr id="521413" name="Rectangle 197"/>
            <p:cNvSpPr>
              <a:spLocks noChangeArrowheads="1"/>
            </p:cNvSpPr>
            <p:nvPr/>
          </p:nvSpPr>
          <p:spPr bwMode="auto">
            <a:xfrm rot="18900000">
              <a:off x="2942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1998</a:t>
              </a:r>
              <a:endParaRPr lang="en-US"/>
            </a:p>
          </p:txBody>
        </p:sp>
        <p:sp>
          <p:nvSpPr>
            <p:cNvPr id="521414" name="Rectangle 198"/>
            <p:cNvSpPr>
              <a:spLocks noChangeArrowheads="1"/>
            </p:cNvSpPr>
            <p:nvPr/>
          </p:nvSpPr>
          <p:spPr bwMode="auto">
            <a:xfrm rot="18900000">
              <a:off x="3237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1999</a:t>
              </a:r>
              <a:endParaRPr lang="en-US"/>
            </a:p>
          </p:txBody>
        </p:sp>
        <p:sp>
          <p:nvSpPr>
            <p:cNvPr id="521415" name="Rectangle 199"/>
            <p:cNvSpPr>
              <a:spLocks noChangeArrowheads="1"/>
            </p:cNvSpPr>
            <p:nvPr/>
          </p:nvSpPr>
          <p:spPr bwMode="auto">
            <a:xfrm rot="18900000">
              <a:off x="3521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Q3 2000</a:t>
              </a:r>
              <a:endParaRPr lang="en-US"/>
            </a:p>
          </p:txBody>
        </p:sp>
        <p:sp>
          <p:nvSpPr>
            <p:cNvPr id="521416" name="Rectangle 200"/>
            <p:cNvSpPr>
              <a:spLocks noChangeArrowheads="1"/>
            </p:cNvSpPr>
            <p:nvPr/>
          </p:nvSpPr>
          <p:spPr bwMode="auto">
            <a:xfrm rot="18900000">
              <a:off x="3815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Q4 2001</a:t>
              </a:r>
              <a:endParaRPr lang="en-US"/>
            </a:p>
          </p:txBody>
        </p:sp>
        <p:sp>
          <p:nvSpPr>
            <p:cNvPr id="521417" name="Rectangle 201"/>
            <p:cNvSpPr>
              <a:spLocks noChangeArrowheads="1"/>
            </p:cNvSpPr>
            <p:nvPr/>
          </p:nvSpPr>
          <p:spPr bwMode="auto">
            <a:xfrm rot="18900000">
              <a:off x="4099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Q1 2003</a:t>
              </a:r>
              <a:endParaRPr lang="en-US"/>
            </a:p>
          </p:txBody>
        </p:sp>
        <p:sp>
          <p:nvSpPr>
            <p:cNvPr id="521418" name="Rectangle 202"/>
            <p:cNvSpPr>
              <a:spLocks noChangeArrowheads="1"/>
            </p:cNvSpPr>
            <p:nvPr/>
          </p:nvSpPr>
          <p:spPr bwMode="auto">
            <a:xfrm rot="18900000">
              <a:off x="4394" y="3301"/>
              <a:ext cx="6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Q2 2004</a:t>
              </a:r>
              <a:endParaRPr lang="en-US"/>
            </a:p>
          </p:txBody>
        </p:sp>
        <p:sp>
          <p:nvSpPr>
            <p:cNvPr id="521419" name="Rectangle 203"/>
            <p:cNvSpPr>
              <a:spLocks noChangeArrowheads="1"/>
            </p:cNvSpPr>
            <p:nvPr/>
          </p:nvSpPr>
          <p:spPr bwMode="auto">
            <a:xfrm>
              <a:off x="524" y="1061"/>
              <a:ext cx="4702" cy="274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1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453357" y="963456"/>
            <a:ext cx="7239000" cy="561976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+mj-lt"/>
              </a:rPr>
              <a:t>GDP </a:t>
            </a:r>
            <a:r>
              <a:rPr lang="en-US" sz="3600" b="0" dirty="0">
                <a:solidFill>
                  <a:srgbClr val="FF0000"/>
                </a:solidFill>
                <a:latin typeface="+mj-lt"/>
              </a:rPr>
              <a:t>Fell after Peso Crisis</a:t>
            </a:r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V="1">
            <a:off x="3962400" y="2971800"/>
            <a:ext cx="0" cy="1981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V="1">
            <a:off x="4343400" y="2971800"/>
            <a:ext cx="0" cy="1981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1066800" y="182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NAFTA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6324600" y="182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1228" name="Freeform 12"/>
          <p:cNvSpPr>
            <a:spLocks/>
          </p:cNvSpPr>
          <p:nvPr/>
        </p:nvSpPr>
        <p:spPr bwMode="auto">
          <a:xfrm>
            <a:off x="1752600" y="2209800"/>
            <a:ext cx="22098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Freeform 13"/>
          <p:cNvSpPr>
            <a:spLocks/>
          </p:cNvSpPr>
          <p:nvPr/>
        </p:nvSpPr>
        <p:spPr bwMode="auto">
          <a:xfrm flipH="1">
            <a:off x="4343400" y="2209800"/>
            <a:ext cx="2667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0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Mexico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2666"/>
            <a:ext cx="7239000" cy="1127125"/>
          </a:xfrm>
        </p:spPr>
        <p:txBody>
          <a:bodyPr/>
          <a:lstStyle/>
          <a:p>
            <a:pPr algn="ctr"/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74464"/>
            <a:ext cx="7239000" cy="4278094"/>
          </a:xfrm>
        </p:spPr>
        <p:txBody>
          <a:bodyPr/>
          <a:lstStyle/>
          <a:p>
            <a:r>
              <a:rPr lang="en-US" dirty="0" smtClean="0"/>
              <a:t>Free Trade Agreements: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Essence</a:t>
            </a:r>
          </a:p>
          <a:p>
            <a:pPr lvl="1"/>
            <a:r>
              <a:rPr lang="en-US" dirty="0" smtClean="0"/>
              <a:t>Their Economics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Proliferation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FTAs in Practice:  More than FTAs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NAFTA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TPP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TTIP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004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4673600" imgH="3073400" progId="Excel.Sheet.8">
                  <p:embed/>
                </p:oleObj>
              </mc:Choice>
              <mc:Fallback>
                <p:oleObj name="Chart" r:id="rId3" imgW="4673600" imgH="3073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Line 7"/>
          <p:cNvSpPr>
            <a:spLocks noChangeShapeType="1"/>
          </p:cNvSpPr>
          <p:nvPr/>
        </p:nvSpPr>
        <p:spPr bwMode="auto">
          <a:xfrm flipV="1">
            <a:off x="4191000" y="2667000"/>
            <a:ext cx="0" cy="2133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0" name="Line 8"/>
          <p:cNvSpPr>
            <a:spLocks noChangeShapeType="1"/>
          </p:cNvSpPr>
          <p:nvPr/>
        </p:nvSpPr>
        <p:spPr bwMode="auto">
          <a:xfrm flipV="1">
            <a:off x="4572000" y="2667000"/>
            <a:ext cx="0" cy="2133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1295400" y="167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5322" name="Text Box 10"/>
          <p:cNvSpPr txBox="1">
            <a:spLocks noChangeArrowheads="1"/>
          </p:cNvSpPr>
          <p:nvPr/>
        </p:nvSpPr>
        <p:spPr bwMode="auto">
          <a:xfrm>
            <a:off x="6553200" y="167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5323" name="Freeform 11"/>
          <p:cNvSpPr>
            <a:spLocks/>
          </p:cNvSpPr>
          <p:nvPr/>
        </p:nvSpPr>
        <p:spPr bwMode="auto">
          <a:xfrm>
            <a:off x="1981200" y="2057400"/>
            <a:ext cx="2209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324" name="Freeform 12"/>
          <p:cNvSpPr>
            <a:spLocks/>
          </p:cNvSpPr>
          <p:nvPr/>
        </p:nvSpPr>
        <p:spPr bwMode="auto">
          <a:xfrm flipH="1">
            <a:off x="4572000" y="2057400"/>
            <a:ext cx="2667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Mexico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>
          <a:xfrm>
            <a:off x="1436158" y="898525"/>
            <a:ext cx="7239000" cy="701675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+mj-lt"/>
              </a:rPr>
              <a:t>Imports </a:t>
            </a:r>
            <a:r>
              <a:rPr lang="en-US" sz="3600" b="0" dirty="0">
                <a:solidFill>
                  <a:srgbClr val="FF0000"/>
                </a:solidFill>
                <a:latin typeface="+mj-lt"/>
              </a:rPr>
              <a:t>Fell after </a:t>
            </a:r>
            <a:r>
              <a:rPr lang="en-US" sz="3600" b="0" dirty="0" smtClean="0">
                <a:solidFill>
                  <a:srgbClr val="FF0000"/>
                </a:solidFill>
                <a:latin typeface="+mj-lt"/>
              </a:rPr>
              <a:t>Crisis; Exports Rose</a:t>
            </a:r>
            <a:endParaRPr lang="en-US" sz="3600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6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938211"/>
            <a:ext cx="7239000" cy="796926"/>
          </a:xfrm>
        </p:spPr>
        <p:txBody>
          <a:bodyPr/>
          <a:lstStyle/>
          <a:p>
            <a:r>
              <a:rPr lang="en-US" sz="4000" b="0" dirty="0" smtClean="0">
                <a:solidFill>
                  <a:srgbClr val="FF0000"/>
                </a:solidFill>
                <a:latin typeface="+mn-lt"/>
              </a:rPr>
              <a:t>Wages Fell</a:t>
            </a:r>
            <a:endParaRPr lang="en-US" sz="4000" b="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27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7" name="Line 7"/>
          <p:cNvSpPr>
            <a:spLocks noChangeShapeType="1"/>
          </p:cNvSpPr>
          <p:nvPr/>
        </p:nvSpPr>
        <p:spPr bwMode="auto">
          <a:xfrm flipV="1">
            <a:off x="3733800" y="3200400"/>
            <a:ext cx="0" cy="2057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 flipV="1">
            <a:off x="4191000" y="3200400"/>
            <a:ext cx="0" cy="2057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7371" name="Freeform 11"/>
          <p:cNvSpPr>
            <a:spLocks/>
          </p:cNvSpPr>
          <p:nvPr/>
        </p:nvSpPr>
        <p:spPr bwMode="auto">
          <a:xfrm>
            <a:off x="1524000" y="2743200"/>
            <a:ext cx="2209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72" name="Freeform 12"/>
          <p:cNvSpPr>
            <a:spLocks/>
          </p:cNvSpPr>
          <p:nvPr/>
        </p:nvSpPr>
        <p:spPr bwMode="auto">
          <a:xfrm flipH="1">
            <a:off x="4191000" y="2743200"/>
            <a:ext cx="2667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Mexico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+mn-lt"/>
              </a:rPr>
              <a:t>Real Wages Plummeted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Mexico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+mn-lt"/>
              </a:rPr>
              <a:t>Unemployment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3" imgW="5537200" imgH="3238500" progId="Excel.Sheet.8">
                  <p:embed/>
                </p:oleObj>
              </mc:Choice>
              <mc:Fallback>
                <p:oleObj name="Chart" r:id="rId3" imgW="5537200" imgH="3238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U.S.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/>
      <p:bldP spid="533511" grpId="0" animBg="1"/>
      <p:bldP spid="533512" grpId="0" animBg="1"/>
      <p:bldP spid="533513" grpId="0"/>
      <p:bldP spid="533514" grpId="0"/>
      <p:bldP spid="533515" grpId="0" animBg="1"/>
      <p:bldP spid="533516" grpId="0" animBg="1"/>
      <p:bldP spid="2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758031"/>
            <a:ext cx="7239000" cy="776287"/>
          </a:xfrm>
        </p:spPr>
        <p:txBody>
          <a:bodyPr/>
          <a:lstStyle/>
          <a:p>
            <a:r>
              <a:rPr lang="en-US" sz="3600" b="0" smtClean="0">
                <a:solidFill>
                  <a:srgbClr val="FF0000"/>
                </a:solidFill>
                <a:latin typeface="+mn-lt"/>
              </a:rPr>
              <a:t>Trade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:  Continued growth</a:t>
            </a:r>
          </a:p>
        </p:txBody>
      </p:sp>
      <p:graphicFrame>
        <p:nvGraphicFramePr>
          <p:cNvPr id="535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3" imgW="5537200" imgH="3327400" progId="Excel.Sheet.8">
                  <p:embed/>
                </p:oleObj>
              </mc:Choice>
              <mc:Fallback>
                <p:oleObj name="Chart" r:id="rId3" imgW="5537200" imgH="3327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114800" y="2971800"/>
            <a:ext cx="0" cy="2895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495800" y="2971800"/>
            <a:ext cx="0" cy="2895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1" name="Text Box 9"/>
          <p:cNvSpPr txBox="1">
            <a:spLocks noChangeArrowheads="1"/>
          </p:cNvSpPr>
          <p:nvPr/>
        </p:nvSpPr>
        <p:spPr bwMode="auto">
          <a:xfrm>
            <a:off x="9906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5562" name="Text Box 10"/>
          <p:cNvSpPr txBox="1">
            <a:spLocks noChangeArrowheads="1"/>
          </p:cNvSpPr>
          <p:nvPr/>
        </p:nvSpPr>
        <p:spPr bwMode="auto">
          <a:xfrm>
            <a:off x="64008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5563" name="Freeform 11"/>
          <p:cNvSpPr>
            <a:spLocks/>
          </p:cNvSpPr>
          <p:nvPr/>
        </p:nvSpPr>
        <p:spPr bwMode="auto">
          <a:xfrm>
            <a:off x="16764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 flipH="1">
            <a:off x="44958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U.S.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 smtClean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3" imgW="5181600" imgH="2946400" progId="Excel.Sheet.8">
                  <p:embed/>
                </p:oleObj>
              </mc:Choice>
              <mc:Fallback>
                <p:oleObj name="Chart" r:id="rId3" imgW="5181600" imgH="2946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U.S.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1" name="Rectangle 5"/>
          <p:cNvSpPr>
            <a:spLocks noGrp="1" noChangeArrowheads="1"/>
          </p:cNvSpPr>
          <p:nvPr>
            <p:ph type="title"/>
          </p:nvPr>
        </p:nvSpPr>
        <p:spPr>
          <a:xfrm>
            <a:off x="1413933" y="846667"/>
            <a:ext cx="7239000" cy="677333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+mn-lt"/>
              </a:rPr>
              <a:t>Grew: 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More </a:t>
            </a:r>
            <a:r>
              <a:rPr lang="en-US" sz="3600" b="0" u="sng" dirty="0">
                <a:solidFill>
                  <a:srgbClr val="FF0000"/>
                </a:solidFill>
                <a:latin typeface="+mn-lt"/>
              </a:rPr>
              <a:t>To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 US than </a:t>
            </a:r>
            <a:r>
              <a:rPr lang="en-US" sz="3600" b="0" u="sng" dirty="0">
                <a:solidFill>
                  <a:srgbClr val="FF0000"/>
                </a:solidFill>
                <a:latin typeface="+mn-lt"/>
              </a:rPr>
              <a:t>From</a:t>
            </a:r>
          </a:p>
        </p:txBody>
      </p:sp>
      <p:graphicFrame>
        <p:nvGraphicFramePr>
          <p:cNvPr id="5417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1447800"/>
          <a:ext cx="7267575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3" imgW="4381500" imgH="2857500" progId="Excel.Sheet.8">
                  <p:embed/>
                </p:oleObj>
              </mc:Choice>
              <mc:Fallback>
                <p:oleObj name="Chart" r:id="rId3" imgW="4381500" imgH="2857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267575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3" name="Line 7"/>
          <p:cNvSpPr>
            <a:spLocks noChangeShapeType="1"/>
          </p:cNvSpPr>
          <p:nvPr/>
        </p:nvSpPr>
        <p:spPr bwMode="auto">
          <a:xfrm flipV="1">
            <a:off x="3505200" y="25146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 flipV="1">
            <a:off x="3962400" y="25146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1295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>
            <a:off x="586740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41707" name="Freeform 11"/>
          <p:cNvSpPr>
            <a:spLocks/>
          </p:cNvSpPr>
          <p:nvPr/>
        </p:nvSpPr>
        <p:spPr bwMode="auto">
          <a:xfrm>
            <a:off x="2057400" y="1981200"/>
            <a:ext cx="14478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708" name="Freeform 12"/>
          <p:cNvSpPr>
            <a:spLocks/>
          </p:cNvSpPr>
          <p:nvPr/>
        </p:nvSpPr>
        <p:spPr bwMode="auto">
          <a:xfrm flipH="1">
            <a:off x="3962400" y="1981200"/>
            <a:ext cx="2819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What Happened: 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happened since?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674852"/>
          </a:xfrm>
        </p:spPr>
        <p:txBody>
          <a:bodyPr/>
          <a:lstStyle/>
          <a:p>
            <a:r>
              <a:rPr lang="en-US" dirty="0" smtClean="0"/>
              <a:t>US Trade</a:t>
            </a:r>
          </a:p>
          <a:p>
            <a:pPr lvl="1"/>
            <a:r>
              <a:rPr lang="en-US" dirty="0" smtClean="0"/>
              <a:t>With NAFTA partners has continued to grow</a:t>
            </a:r>
          </a:p>
          <a:p>
            <a:pPr lvl="1"/>
            <a:r>
              <a:rPr lang="en-US" dirty="0" smtClean="0"/>
              <a:t>Deficit grew much larger until 2008</a:t>
            </a:r>
          </a:p>
          <a:p>
            <a:pPr lvl="1"/>
            <a:r>
              <a:rPr lang="en-US" dirty="0" smtClean="0"/>
              <a:t>But much of the imports was oil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Source</a:t>
            </a:r>
            <a:r>
              <a:rPr lang="en-US" smtClean="0"/>
              <a:t>:  Congressional Research Service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Source</a:t>
            </a:r>
            <a:r>
              <a:rPr lang="en-US" smtClean="0"/>
              <a:t>:  Congressional Research Service (2015)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000250" y="476250"/>
            <a:ext cx="2514600" cy="666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Economics of an 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3071610"/>
          </a:xfrm>
        </p:spPr>
        <p:txBody>
          <a:bodyPr/>
          <a:lstStyle/>
          <a:p>
            <a:r>
              <a:rPr lang="en-US" dirty="0" smtClean="0"/>
              <a:t>Trade creation</a:t>
            </a:r>
          </a:p>
          <a:p>
            <a:pPr lvl="1"/>
            <a:r>
              <a:rPr lang="en-US" dirty="0" smtClean="0"/>
              <a:t>Import from partner what you previously produced yourself</a:t>
            </a:r>
          </a:p>
          <a:p>
            <a:r>
              <a:rPr lang="en-US" dirty="0"/>
              <a:t>T</a:t>
            </a:r>
            <a:r>
              <a:rPr lang="en-US" dirty="0" smtClean="0"/>
              <a:t>rade diversion</a:t>
            </a:r>
          </a:p>
          <a:p>
            <a:pPr lvl="1"/>
            <a:r>
              <a:rPr lang="en-US" dirty="0" smtClean="0"/>
              <a:t>Import from partner what you previously imported from outside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NAFTA Analyses: Before</a:t>
            </a:r>
            <a:endParaRPr lang="en-US" dirty="0"/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5004447"/>
          </a:xfrm>
        </p:spPr>
        <p:txBody>
          <a:bodyPr/>
          <a:lstStyle/>
          <a:p>
            <a:pPr lvl="1"/>
            <a:r>
              <a:rPr lang="en-US" dirty="0" smtClean="0"/>
              <a:t>Many studies examined likely effects</a:t>
            </a:r>
          </a:p>
          <a:p>
            <a:pPr lvl="1"/>
            <a:r>
              <a:rPr lang="en-US" dirty="0" smtClean="0"/>
              <a:t>Some, from both sides of the debate, used spurious analysis to support their views</a:t>
            </a:r>
          </a:p>
          <a:p>
            <a:pPr lvl="2"/>
            <a:r>
              <a:rPr lang="en-US" dirty="0" smtClean="0"/>
              <a:t>Example:  All imports from Mexico are viewed as costing jobs</a:t>
            </a:r>
          </a:p>
          <a:p>
            <a:pPr lvl="2"/>
            <a:r>
              <a:rPr lang="en-US" dirty="0" smtClean="0"/>
              <a:t>On the positive side, advocates of NAFTA did the same with US exports, presumed to rise a lot because of Mexico’s high tariffs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457356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 smtClean="0"/>
              <a:t>Best </a:t>
            </a:r>
            <a:r>
              <a:rPr lang="en-US" dirty="0"/>
              <a:t>academic studies (</a:t>
            </a:r>
            <a:r>
              <a:rPr lang="en-US" dirty="0" smtClean="0"/>
              <a:t>including our </a:t>
            </a:r>
            <a:r>
              <a:rPr lang="en-US" dirty="0"/>
              <a:t>“Michigan Model”) predicted</a:t>
            </a:r>
          </a:p>
          <a:p>
            <a:pPr lvl="2"/>
            <a:r>
              <a:rPr lang="en-US" dirty="0"/>
              <a:t>Positive, but very small, benefit to the US</a:t>
            </a:r>
          </a:p>
          <a:p>
            <a:pPr lvl="2"/>
            <a:r>
              <a:rPr lang="en-US" dirty="0"/>
              <a:t>Negligible disruption of US labor markets</a:t>
            </a:r>
          </a:p>
          <a:p>
            <a:pPr lvl="2"/>
            <a:r>
              <a:rPr lang="en-US" dirty="0"/>
              <a:t>Positive, somewhat larger, benefit to Mexico</a:t>
            </a:r>
          </a:p>
          <a:p>
            <a:pPr lvl="2"/>
            <a:r>
              <a:rPr lang="en-US" dirty="0"/>
              <a:t>Significant disruption in some Mexican markets</a:t>
            </a:r>
          </a:p>
          <a:p>
            <a:pPr lvl="1"/>
            <a:r>
              <a:rPr lang="en-US" dirty="0"/>
              <a:t>Nobody predicted Peso Crisis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84388"/>
            <a:ext cx="7239000" cy="2282825"/>
          </a:xfrm>
        </p:spPr>
        <p:txBody>
          <a:bodyPr/>
          <a:lstStyle/>
          <a:p>
            <a:r>
              <a:rPr lang="en-US" dirty="0"/>
              <a:t>Reasons for small predicted effects on US</a:t>
            </a:r>
          </a:p>
          <a:p>
            <a:pPr lvl="1"/>
            <a:r>
              <a:rPr lang="en-US" dirty="0"/>
              <a:t>US MFN tariffs were already very low</a:t>
            </a:r>
          </a:p>
          <a:p>
            <a:pPr lvl="1"/>
            <a:r>
              <a:rPr lang="en-US" dirty="0"/>
              <a:t>Much trade with Mexico was already at even lower tariffs, under </a:t>
            </a:r>
            <a:r>
              <a:rPr lang="en-US" dirty="0" err="1"/>
              <a:t>Maquiladora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US trade with Mexico was big, but not all that </a:t>
            </a:r>
            <a:r>
              <a:rPr lang="en-US" dirty="0" smtClean="0"/>
              <a:t>big, compared to size of US economy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22176"/>
            <a:ext cx="7239000" cy="3908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Main Issue </a:t>
            </a:r>
            <a:r>
              <a:rPr lang="en-US" sz="2800" dirty="0"/>
              <a:t>that Raised Concern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Mexican wages were only about 1/10 of US wages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Seemed obvious to many (e.g., Ross Perot) that employers would move to Mexico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Answer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Mexican wages were low for a reason:  low productivity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If this had not </a:t>
            </a:r>
            <a:r>
              <a:rPr lang="en-US" sz="2400" dirty="0"/>
              <a:t>been </a:t>
            </a:r>
            <a:r>
              <a:rPr lang="en-US" sz="2400" dirty="0" smtClean="0"/>
              <a:t>true, jobs would already have moved, given </a:t>
            </a:r>
            <a:r>
              <a:rPr lang="en-US" sz="2400" dirty="0"/>
              <a:t>our already low </a:t>
            </a:r>
            <a:r>
              <a:rPr lang="en-US" sz="2400" dirty="0" smtClean="0"/>
              <a:t>tariffs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45605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Krueger </a:t>
            </a:r>
            <a:r>
              <a:rPr lang="en-US" sz="2800" dirty="0"/>
              <a:t>(2000) analyzed the data up through 1997 (thus very early) and concluded that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large expansion in US-Mexico trade was probably mostly trade creating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It was too </a:t>
            </a:r>
            <a:r>
              <a:rPr lang="en-US" sz="2400" dirty="0"/>
              <a:t>soon for a final verdict, but NAFTA was probably beneficial </a:t>
            </a:r>
            <a:r>
              <a:rPr lang="en-US" sz="2400" dirty="0" smtClean="0"/>
              <a:t>overall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147925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Romalis</a:t>
            </a:r>
            <a:r>
              <a:rPr lang="en-US" sz="2800" dirty="0" smtClean="0"/>
              <a:t> (2005)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Welfare effects close to zero for US, Canada, and Mexico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Several signs of trade diversion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1766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Caliendo and </a:t>
            </a:r>
            <a:r>
              <a:rPr lang="en-US" sz="2800" dirty="0" err="1" smtClean="0"/>
              <a:t>Parro</a:t>
            </a:r>
            <a:r>
              <a:rPr lang="en-US" sz="2800" dirty="0" smtClean="0"/>
              <a:t> (2015)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Updated earlier studies with more recent analytical tools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Found welfare benefits for US and Mexico but loss for Canada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20800"/>
            <a:ext cx="7239000" cy="474133"/>
          </a:xfrm>
        </p:spPr>
        <p:txBody>
          <a:bodyPr/>
          <a:lstStyle/>
          <a:p>
            <a:r>
              <a:rPr lang="en-US" sz="2400" i="1"/>
              <a:t>Welfare effects from NAFTA’s tariff reductions </a:t>
            </a:r>
            <a:endParaRPr lang="en-US" sz="24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447800" y="1794933"/>
          <a:ext cx="7239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Welfare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Terms of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 of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Real Wages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–0.41%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–0.06%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–0.11%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9456" y="5861606"/>
            <a:ext cx="52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/>
              <a:t>Caliendo and </a:t>
            </a:r>
            <a:r>
              <a:rPr lang="en-US" dirty="0" err="1"/>
              <a:t>Parro</a:t>
            </a:r>
            <a:r>
              <a:rPr lang="en-US" dirty="0"/>
              <a:t> (2015), Table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8416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Posen (2014)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For every 100 jobs US manufacturers created in Mexican manufacturing, they added nearly 250 jobs at their larger US home </a:t>
            </a:r>
            <a:r>
              <a:rPr lang="en-US" sz="2400" dirty="0" smtClean="0"/>
              <a:t>operations”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Unemployment in US was actually lower after NAFTA than before (until the 2008 financial crisis)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Critics say NAFTA cost 45,000 jobs a year.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That may be true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But this is only 0.1% of normal job turnover in the US, where </a:t>
            </a:r>
            <a:r>
              <a:rPr lang="en-US" sz="2000" dirty="0"/>
              <a:t>4m-6m workers leave or lose jobs per </a:t>
            </a:r>
            <a:r>
              <a:rPr lang="en-US" sz="2000" dirty="0" smtClean="0"/>
              <a:t>month)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1824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Hakobyan and McLaren (2016)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hey look for effects on local labor markets, where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industries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a</a:t>
            </a:r>
            <a:r>
              <a:rPr lang="en-US" dirty="0" smtClean="0"/>
              <a:t>nd/or </a:t>
            </a:r>
            <a:r>
              <a:rPr lang="en-US" dirty="0" smtClean="0"/>
              <a:t>communities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were </a:t>
            </a:r>
            <a:r>
              <a:rPr lang="en-US" dirty="0" smtClean="0"/>
              <a:t>vulnerable to large tariff cuts against Mexico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They find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Substantial variation across localities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Economics of an 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2911566"/>
          </a:xfrm>
        </p:spPr>
        <p:txBody>
          <a:bodyPr/>
          <a:lstStyle/>
          <a:p>
            <a:r>
              <a:rPr lang="en-US" dirty="0" smtClean="0"/>
              <a:t>Trade creation</a:t>
            </a:r>
          </a:p>
          <a:p>
            <a:pPr lvl="1"/>
            <a:r>
              <a:rPr lang="en-US" dirty="0" smtClean="0"/>
              <a:t>Beneficial to both countries in aggregate; similar to gains from true </a:t>
            </a:r>
            <a:r>
              <a:rPr lang="en-US" dirty="0" smtClean="0"/>
              <a:t>multilateral free </a:t>
            </a:r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Harmful to domestic producers who sell </a:t>
            </a:r>
            <a:r>
              <a:rPr lang="en-US" dirty="0" smtClean="0"/>
              <a:t>less; also similar to true free trade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81000"/>
            <a:ext cx="70866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178" y="6454698"/>
            <a:ext cx="4809892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Source</a:t>
            </a:r>
            <a:r>
              <a:rPr lang="en-US" smtClean="0"/>
              <a:t>:  </a:t>
            </a:r>
            <a:r>
              <a:rPr lang="en-US"/>
              <a:t>Hakobyan and McLaren (2016)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88950"/>
            <a:ext cx="8458200" cy="588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Source</a:t>
            </a:r>
            <a:r>
              <a:rPr lang="en-US" smtClean="0"/>
              <a:t>:  </a:t>
            </a:r>
            <a:r>
              <a:rPr lang="en-US"/>
              <a:t>Hakobyan and McLaren (2016)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1434" y="1416205"/>
            <a:ext cx="277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(Consistent </a:t>
            </a:r>
            <a:r>
              <a:rPr lang="en-US" dirty="0"/>
              <a:t>Public-Use Microdata </a:t>
            </a:r>
            <a:r>
              <a:rPr lang="en-US" dirty="0" smtClean="0"/>
              <a:t>Areas)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440120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Hakobyan and McLaren (2016)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“</a:t>
            </a:r>
            <a:r>
              <a:rPr lang="en-US" dirty="0"/>
              <a:t>The fact that both the location and the industry effects hit blue-collar workers, especially </a:t>
            </a:r>
            <a:r>
              <a:rPr lang="en-US" dirty="0">
                <a:solidFill>
                  <a:srgbClr val="FF0000"/>
                </a:solidFill>
              </a:rPr>
              <a:t>high school dropouts, but not college graduates </a:t>
            </a:r>
            <a:r>
              <a:rPr lang="en-US" dirty="0"/>
              <a:t>suggests the possibility that the costs of moving or of switching industries are larger for less educated workers, so that </a:t>
            </a:r>
            <a:r>
              <a:rPr lang="en-US" dirty="0">
                <a:solidFill>
                  <a:srgbClr val="FF0000"/>
                </a:solidFill>
              </a:rPr>
              <a:t>more educated workers can adjust more easily</a:t>
            </a:r>
            <a:r>
              <a:rPr lang="en-US" dirty="0"/>
              <a:t> and arbitrage wage differences away</a:t>
            </a:r>
            <a:r>
              <a:rPr lang="en-US" dirty="0" smtClean="0"/>
              <a:t>.” 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6776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Hakobyan and McLaren (2016)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“</a:t>
            </a:r>
            <a:r>
              <a:rPr lang="mr-IN" sz="2400" dirty="0" smtClean="0"/>
              <a:t>…</a:t>
            </a:r>
            <a:r>
              <a:rPr lang="en-US" dirty="0"/>
              <a:t>even </a:t>
            </a:r>
            <a:r>
              <a:rPr lang="en-US" dirty="0">
                <a:solidFill>
                  <a:srgbClr val="FF0000"/>
                </a:solidFill>
              </a:rPr>
              <a:t>workers in a nontraded industry</a:t>
            </a:r>
            <a:r>
              <a:rPr lang="en-US" dirty="0"/>
              <a:t>—waiting on tables in a diner, for example—saw a sharp reduction in wages if they were in a vulnerable location that lost its protection quickly</a:t>
            </a:r>
            <a:r>
              <a:rPr lang="en-US" dirty="0" smtClean="0"/>
              <a:t>.” 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44873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Disruption of some industries and localities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Was expected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May have been larger than expected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Has not been dealt with adequately by TAA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Nonetheless was still small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But provides easy ammunition for critics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19513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What to do?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Renegotiate NAFTA (Trump)?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Not clear what to change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Raising tariffs now would be much more disruptive than NAFTA ever was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8007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What to do?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Find better policies to assist workers displaced by </a:t>
            </a:r>
            <a:r>
              <a:rPr lang="en-US" u="sng" dirty="0" smtClean="0"/>
              <a:t>both</a:t>
            </a:r>
            <a:r>
              <a:rPr lang="en-US" dirty="0" smtClean="0"/>
              <a:t> trade and technology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Wage insurance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Better social safety net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2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14732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 smtClean="0"/>
              <a:t>NAFTA Analyses: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2666"/>
            <a:ext cx="7239000" cy="1127125"/>
          </a:xfrm>
        </p:spPr>
        <p:txBody>
          <a:bodyPr/>
          <a:lstStyle/>
          <a:p>
            <a:pPr algn="ctr"/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74464"/>
            <a:ext cx="7239000" cy="427809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Free Trade Agreements: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Essence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Economics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Proliferation</a:t>
            </a:r>
          </a:p>
          <a:p>
            <a:r>
              <a:rPr lang="en-US" dirty="0" smtClean="0"/>
              <a:t>FTAs in Practice:  More than FTAs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NAFTA</a:t>
            </a:r>
          </a:p>
          <a:p>
            <a:pPr lvl="1"/>
            <a:r>
              <a:rPr lang="en-US" dirty="0" smtClean="0"/>
              <a:t>TPP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TTIP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004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FTAs in Practice:  TPP</a:t>
            </a:r>
            <a:endParaRPr 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157788"/>
          </a:xfrm>
        </p:spPr>
        <p:txBody>
          <a:bodyPr/>
          <a:lstStyle/>
          <a:p>
            <a:r>
              <a:rPr lang="en-US" dirty="0" smtClean="0"/>
              <a:t>TPP = Trans-Pacific Partnership</a:t>
            </a:r>
          </a:p>
          <a:p>
            <a:pPr lvl="1"/>
            <a:r>
              <a:rPr lang="en-US" dirty="0" smtClean="0"/>
              <a:t>A Free Trade Agreement including US and 11 other countries</a:t>
            </a:r>
          </a:p>
          <a:p>
            <a:pPr lvl="1"/>
            <a:r>
              <a:rPr lang="en-US" dirty="0" smtClean="0"/>
              <a:t>Includes Japan</a:t>
            </a:r>
          </a:p>
          <a:p>
            <a:pPr lvl="1"/>
            <a:r>
              <a:rPr lang="en-US" u="sng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include China</a:t>
            </a:r>
            <a:endParaRPr lang="en-US" u="sng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42900"/>
            <a:ext cx="9144000" cy="616998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825448">
            <a:off x="2523065" y="1278466"/>
            <a:ext cx="1473200" cy="575734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244746">
            <a:off x="1871133" y="1964265"/>
            <a:ext cx="1473200" cy="5757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486207">
            <a:off x="482600" y="1591734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X?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Economics of an 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3945696"/>
          </a:xfrm>
        </p:spPr>
        <p:txBody>
          <a:bodyPr/>
          <a:lstStyle/>
          <a:p>
            <a:r>
              <a:rPr lang="en-US" dirty="0" smtClean="0"/>
              <a:t>Trade diversion</a:t>
            </a:r>
          </a:p>
          <a:p>
            <a:pPr lvl="1"/>
            <a:r>
              <a:rPr lang="en-US" dirty="0" smtClean="0"/>
              <a:t>Beneficial to partner country that now exports</a:t>
            </a:r>
          </a:p>
          <a:p>
            <a:pPr lvl="1"/>
            <a:r>
              <a:rPr lang="en-US" dirty="0" smtClean="0"/>
              <a:t>Harmful to outside country that ceases exporting</a:t>
            </a:r>
          </a:p>
          <a:p>
            <a:pPr lvl="1"/>
            <a:r>
              <a:rPr lang="en-US" dirty="0" smtClean="0"/>
              <a:t>Harmful to importing country, which imports higher-cost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Does </a:t>
            </a:r>
            <a:r>
              <a:rPr lang="en-US" i="1" dirty="0" smtClean="0"/>
              <a:t>not</a:t>
            </a:r>
            <a:r>
              <a:rPr lang="en-US" dirty="0" smtClean="0"/>
              <a:t> harm domestic producers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 Is the TPP?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Main Features of TPP (only a few of 30 chapters):</a:t>
            </a:r>
          </a:p>
          <a:p>
            <a:pPr lvl="1"/>
            <a:r>
              <a:rPr lang="en-US" dirty="0" smtClean="0"/>
              <a:t>Trade in goods:  Reduce/remove tariffs &amp; NTBs</a:t>
            </a:r>
          </a:p>
          <a:p>
            <a:pPr lvl="1"/>
            <a:r>
              <a:rPr lang="en-US" dirty="0" smtClean="0"/>
              <a:t>Trade in services:  Reduce/remove barriers</a:t>
            </a:r>
          </a:p>
          <a:p>
            <a:pPr lvl="1"/>
            <a:r>
              <a:rPr lang="en-US" dirty="0" smtClean="0"/>
              <a:t>Digital trade:  Facilitate data flows and E-commerce</a:t>
            </a:r>
          </a:p>
          <a:p>
            <a:pPr lvl="1"/>
            <a:r>
              <a:rPr lang="en-US" dirty="0" smtClean="0"/>
              <a:t>Investment:  Investor/State Dispute Resolution</a:t>
            </a:r>
          </a:p>
          <a:p>
            <a:pPr lvl="1"/>
            <a:r>
              <a:rPr lang="en-US" dirty="0" smtClean="0"/>
              <a:t>Intellectual property:   Expanded patents, etc.</a:t>
            </a:r>
          </a:p>
          <a:p>
            <a:pPr lvl="1"/>
            <a:r>
              <a:rPr lang="en-US" dirty="0"/>
              <a:t>Labor:  Enforcement of </a:t>
            </a:r>
            <a:r>
              <a:rPr lang="en-US" dirty="0" smtClean="0"/>
              <a:t>standards</a:t>
            </a:r>
            <a:endParaRPr lang="en-US" dirty="0"/>
          </a:p>
          <a:p>
            <a:pPr lvl="1"/>
            <a:r>
              <a:rPr lang="en-US" dirty="0"/>
              <a:t>Environment:  Enforcement of standards</a:t>
            </a:r>
          </a:p>
          <a:p>
            <a:pPr lvl="1"/>
            <a:r>
              <a:rPr lang="en-US" dirty="0" smtClean="0"/>
              <a:t>State-</a:t>
            </a:r>
            <a:r>
              <a:rPr lang="en-US" dirty="0"/>
              <a:t>o</a:t>
            </a:r>
            <a:r>
              <a:rPr lang="en-US" dirty="0" smtClean="0"/>
              <a:t>wned firms:  Competitive neutrality</a:t>
            </a:r>
          </a:p>
          <a:p>
            <a:pPr lvl="1"/>
            <a:r>
              <a:rPr lang="en-US" dirty="0" smtClean="0"/>
              <a:t>Currency manipulation?  (No, but side agreement)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 Is the TPP?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82" y="1327820"/>
            <a:ext cx="7471317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I will first look at each of these briefly: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they do.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will gain and lose as a result.</a:t>
            </a:r>
          </a:p>
          <a:p>
            <a:r>
              <a:rPr lang="en-US" dirty="0" smtClean="0"/>
              <a:t>I will then mention several of the most contentious issues,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they were resolved, and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whose favor.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Trade in </a:t>
            </a:r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82" y="1327820"/>
            <a:ext cx="7471317" cy="4798344"/>
          </a:xfrm>
        </p:spPr>
        <p:txBody>
          <a:bodyPr>
            <a:noAutofit/>
          </a:bodyPr>
          <a:lstStyle/>
          <a:p>
            <a:r>
              <a:rPr lang="en-US" sz="2400" dirty="0"/>
              <a:t>Trade in goods:  Reduce/remove tariffs &amp; </a:t>
            </a:r>
            <a:r>
              <a:rPr lang="en-US" sz="2400" dirty="0" smtClean="0"/>
              <a:t>NTBs on 11,000 products among TPP countries</a:t>
            </a:r>
          </a:p>
          <a:p>
            <a:pPr lvl="1"/>
            <a:r>
              <a:rPr lang="en-US" sz="2000" dirty="0" smtClean="0"/>
              <a:t>Most US tariffs (average 3.4%) fall to zero.</a:t>
            </a:r>
          </a:p>
          <a:p>
            <a:pPr lvl="1"/>
            <a:r>
              <a:rPr lang="en-US" sz="2000" dirty="0" smtClean="0"/>
              <a:t>Most tariffs faced by US exports fall to zero:</a:t>
            </a:r>
          </a:p>
          <a:p>
            <a:pPr lvl="2"/>
            <a:r>
              <a:rPr lang="en-US" sz="1800" dirty="0" smtClean="0"/>
              <a:t>Brunei 2.5%</a:t>
            </a:r>
          </a:p>
          <a:p>
            <a:pPr lvl="2"/>
            <a:r>
              <a:rPr lang="en-US" sz="1800" dirty="0" smtClean="0"/>
              <a:t>Japan 4.9%</a:t>
            </a:r>
          </a:p>
          <a:p>
            <a:pPr lvl="2"/>
            <a:r>
              <a:rPr lang="en-US" sz="1800" dirty="0" smtClean="0"/>
              <a:t>Malaysia 6.0%</a:t>
            </a:r>
          </a:p>
          <a:p>
            <a:pPr lvl="2"/>
            <a:r>
              <a:rPr lang="en-US" sz="1800" dirty="0" smtClean="0"/>
              <a:t>New Zealand 2.0%</a:t>
            </a:r>
          </a:p>
          <a:p>
            <a:pPr lvl="2"/>
            <a:r>
              <a:rPr lang="en-US" sz="1800" dirty="0" smtClean="0"/>
              <a:t>Vietnam 9.5%</a:t>
            </a:r>
          </a:p>
          <a:p>
            <a:pPr lvl="1"/>
            <a:r>
              <a:rPr lang="en-US" sz="2000" dirty="0" smtClean="0"/>
              <a:t>Exception:  Some agriculture</a:t>
            </a:r>
          </a:p>
          <a:p>
            <a:pPr lvl="1"/>
            <a:r>
              <a:rPr lang="en-US" sz="2000" dirty="0" smtClean="0"/>
              <a:t>Other policies and regulations that restrain trade </a:t>
            </a:r>
            <a:r>
              <a:rPr lang="en-US" sz="2000" dirty="0" smtClean="0"/>
              <a:t>will be </a:t>
            </a:r>
            <a:r>
              <a:rPr lang="en-US" sz="2000" dirty="0" smtClean="0"/>
              <a:t>harmonized or removed.</a:t>
            </a:r>
          </a:p>
          <a:p>
            <a:pPr lvl="1"/>
            <a:r>
              <a:rPr lang="en-US" sz="2000" dirty="0"/>
              <a:t>Schedules and rates differ by exporting country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36"/>
            <a:ext cx="9144000" cy="36782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4085613"/>
            <a:ext cx="9144000" cy="1125957"/>
            <a:chOff x="0" y="5009314"/>
            <a:chExt cx="9144000" cy="11259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08440"/>
              <a:ext cx="9144000" cy="7268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09314"/>
              <a:ext cx="9144000" cy="4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7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34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152" y="5330913"/>
            <a:ext cx="2069847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Bovine Meat Cuts (i.e., Beef)</a:t>
            </a:r>
            <a:endParaRPr lang="en-US" sz="2400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H="1">
            <a:off x="400873" y="4953002"/>
            <a:ext cx="390272" cy="608745"/>
          </a:xfrm>
          <a:prstGeom prst="curvedConnector4">
            <a:avLst>
              <a:gd name="adj1" fmla="val -58575"/>
              <a:gd name="adj2" fmla="val 6896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3514" y="5619182"/>
            <a:ext cx="325162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US21:  No higher that Peru FTA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14900" y="5041869"/>
            <a:ext cx="1269866" cy="5773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969" y="460301"/>
            <a:ext cx="236809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EIF:  Entry In Force (duty-free from start)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47579" y="1096895"/>
            <a:ext cx="692655" cy="1289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5171" y="5983264"/>
            <a:ext cx="240657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US13:  Base rate until 2022; duty-free in 2022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866820" y="5003382"/>
            <a:ext cx="711894" cy="962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9086" y="3327623"/>
            <a:ext cx="3251628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B10:  Eliminated in 10 annual stages, duty-free in year 10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5914900" y="3973954"/>
            <a:ext cx="2050626" cy="5675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79967" y="1517158"/>
            <a:ext cx="3251628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B5:  Eliminated in </a:t>
            </a:r>
            <a:r>
              <a:rPr lang="en-US" dirty="0"/>
              <a:t>5</a:t>
            </a:r>
            <a:r>
              <a:rPr lang="en-US" dirty="0" smtClean="0"/>
              <a:t> annual stages, duty-free in year </a:t>
            </a:r>
            <a:r>
              <a:rPr lang="en-US" dirty="0"/>
              <a:t>5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6105781" y="2163489"/>
            <a:ext cx="2050626" cy="5675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8" grpId="0" animBg="1"/>
      <p:bldP spid="23" grpId="0" animBg="1"/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Trade in G</a:t>
            </a:r>
            <a:r>
              <a:rPr lang="en-US" dirty="0" smtClean="0"/>
              <a:t>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634" y="1327820"/>
            <a:ext cx="7460166" cy="479834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Who Gains? </a:t>
            </a:r>
            <a:endParaRPr lang="en-US" dirty="0" smtClean="0"/>
          </a:p>
          <a:p>
            <a:pPr lvl="1"/>
            <a:r>
              <a:rPr lang="en-US" dirty="0"/>
              <a:t>US consumers as a whole, from cheaper goods</a:t>
            </a:r>
          </a:p>
          <a:p>
            <a:pPr lvl="1"/>
            <a:r>
              <a:rPr lang="en-US" dirty="0" smtClean="0"/>
              <a:t>US exporters (firms, workers) benefit</a:t>
            </a:r>
          </a:p>
          <a:p>
            <a:pPr lvl="2"/>
            <a:r>
              <a:rPr lang="en-US" dirty="0" smtClean="0"/>
              <a:t>Most agriculture (grains, meat)</a:t>
            </a:r>
          </a:p>
          <a:p>
            <a:pPr lvl="2"/>
            <a:r>
              <a:rPr lang="en-US" dirty="0" smtClean="0"/>
              <a:t>Airplanes</a:t>
            </a:r>
          </a:p>
          <a:p>
            <a:r>
              <a:rPr lang="en-US" dirty="0" smtClean="0"/>
              <a:t>Who </a:t>
            </a:r>
            <a:r>
              <a:rPr lang="en-US" dirty="0"/>
              <a:t>Loses?</a:t>
            </a:r>
          </a:p>
          <a:p>
            <a:pPr lvl="1"/>
            <a:r>
              <a:rPr lang="en-US" dirty="0" smtClean="0"/>
              <a:t>US government from lost tariff revenue (small)</a:t>
            </a:r>
          </a:p>
          <a:p>
            <a:pPr lvl="1"/>
            <a:r>
              <a:rPr lang="en-US" dirty="0" smtClean="0"/>
              <a:t>US import competitors (firms, workers) lose</a:t>
            </a:r>
          </a:p>
          <a:p>
            <a:pPr lvl="2"/>
            <a:r>
              <a:rPr lang="en-US" dirty="0" smtClean="0"/>
              <a:t>Autos (but not soon)</a:t>
            </a:r>
          </a:p>
          <a:p>
            <a:pPr lvl="2"/>
            <a:r>
              <a:rPr lang="en-US" dirty="0" smtClean="0"/>
              <a:t>Some agriculture (sugar)</a:t>
            </a:r>
          </a:p>
          <a:p>
            <a:pPr lvl="2"/>
            <a:r>
              <a:rPr lang="en-US" dirty="0" smtClean="0"/>
              <a:t>Textiles, apparel, footwear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Trade in G</a:t>
            </a:r>
            <a:r>
              <a:rPr lang="en-US" dirty="0" smtClean="0"/>
              <a:t>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82" y="1327820"/>
            <a:ext cx="7471317" cy="47983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Dairy?  </a:t>
            </a:r>
          </a:p>
          <a:p>
            <a:pPr lvl="1"/>
            <a:r>
              <a:rPr lang="en-US" dirty="0" smtClean="0"/>
              <a:t>More exports to Canada, but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imports from New Zealand.</a:t>
            </a:r>
          </a:p>
          <a:p>
            <a:r>
              <a:rPr lang="en-US" dirty="0" smtClean="0"/>
              <a:t>Cars and Trucks?</a:t>
            </a:r>
          </a:p>
          <a:p>
            <a:pPr lvl="1"/>
            <a:r>
              <a:rPr lang="en-US" dirty="0" smtClean="0"/>
              <a:t>Yes, due to imports from Japan, with inputs from China.</a:t>
            </a:r>
          </a:p>
          <a:p>
            <a:pPr lvl="1"/>
            <a:r>
              <a:rPr lang="en-US" dirty="0" smtClean="0"/>
              <a:t>Note though:  US tariffs on…</a:t>
            </a:r>
          </a:p>
          <a:p>
            <a:pPr lvl="2"/>
            <a:r>
              <a:rPr lang="en-US" dirty="0" smtClean="0"/>
              <a:t>Cars:  2.5%, removal phased in over 25 years.</a:t>
            </a:r>
            <a:endParaRPr lang="en-US" dirty="0"/>
          </a:p>
          <a:p>
            <a:pPr lvl="2"/>
            <a:r>
              <a:rPr lang="en-US" dirty="0" smtClean="0"/>
              <a:t>Trucks:  25%, removal phased in over 30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Trade in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2" y="1327820"/>
            <a:ext cx="7482468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Trade in </a:t>
            </a:r>
            <a:r>
              <a:rPr lang="en-US" dirty="0" smtClean="0"/>
              <a:t>services:  </a:t>
            </a:r>
            <a:r>
              <a:rPr lang="en-US" dirty="0"/>
              <a:t>Reduce/remove </a:t>
            </a:r>
            <a:r>
              <a:rPr lang="en-US" dirty="0" smtClean="0"/>
              <a:t>barriers among TPP countries</a:t>
            </a:r>
          </a:p>
          <a:p>
            <a:pPr lvl="1"/>
            <a:r>
              <a:rPr lang="en-US" dirty="0" smtClean="0"/>
              <a:t>Remove restrictions on service providers (most restrictive in poorer countries).</a:t>
            </a:r>
          </a:p>
          <a:p>
            <a:pPr lvl="2"/>
            <a:r>
              <a:rPr lang="en-US" dirty="0" smtClean="0"/>
              <a:t>Financial services (banks, insurance)</a:t>
            </a:r>
          </a:p>
          <a:p>
            <a:pPr lvl="2"/>
            <a:r>
              <a:rPr lang="en-US" dirty="0" smtClean="0"/>
              <a:t>Professional services (legal, educational)</a:t>
            </a:r>
          </a:p>
          <a:p>
            <a:pPr lvl="2"/>
            <a:r>
              <a:rPr lang="en-US" dirty="0" smtClean="0"/>
              <a:t>Telecommunications</a:t>
            </a:r>
          </a:p>
          <a:p>
            <a:pPr lvl="2"/>
            <a:r>
              <a:rPr lang="en-US" dirty="0" smtClean="0"/>
              <a:t>Express delivery</a:t>
            </a:r>
          </a:p>
          <a:p>
            <a:pPr lvl="2"/>
            <a:r>
              <a:rPr lang="en-US" dirty="0" smtClean="0"/>
              <a:t>E-commerce</a:t>
            </a:r>
          </a:p>
          <a:p>
            <a:pPr lvl="1"/>
            <a:r>
              <a:rPr lang="en-US" dirty="0" smtClean="0"/>
              <a:t>Facilitate international movement of persons working temporarily in firms if needed for other aspects of TPP commitments.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Trade in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82" y="1327820"/>
            <a:ext cx="7471317" cy="47983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Gains? </a:t>
            </a:r>
          </a:p>
          <a:p>
            <a:pPr lvl="1"/>
            <a:r>
              <a:rPr lang="en-US" dirty="0" smtClean="0"/>
              <a:t>US is very competitive in services, and most industries (firms, workers) will do well, as will other developed countries</a:t>
            </a:r>
          </a:p>
          <a:p>
            <a:pPr lvl="1"/>
            <a:r>
              <a:rPr lang="en-US" dirty="0" smtClean="0"/>
              <a:t>There may be some concern about allowing more visas for temporary foreign workers.</a:t>
            </a:r>
          </a:p>
          <a:p>
            <a:r>
              <a:rPr lang="en-US" dirty="0"/>
              <a:t>Who </a:t>
            </a:r>
            <a:r>
              <a:rPr lang="en-US" dirty="0" smtClean="0"/>
              <a:t>Loses? </a:t>
            </a:r>
            <a:endParaRPr lang="en-US" dirty="0"/>
          </a:p>
          <a:p>
            <a:pPr lvl="1"/>
            <a:r>
              <a:rPr lang="en-US" dirty="0" smtClean="0"/>
              <a:t>Developing countries expect to lose from this competition with their service firms, although their buyers will gain.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Digital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2" y="1327820"/>
            <a:ext cx="7482468" cy="4798344"/>
          </a:xfrm>
        </p:spPr>
        <p:txBody>
          <a:bodyPr>
            <a:normAutofit/>
          </a:bodyPr>
          <a:lstStyle/>
          <a:p>
            <a:r>
              <a:rPr lang="en-US" dirty="0"/>
              <a:t>Digital trade:  Facilitate data flows and E-</a:t>
            </a:r>
            <a:r>
              <a:rPr lang="en-US" dirty="0" smtClean="0"/>
              <a:t>commerce</a:t>
            </a:r>
          </a:p>
          <a:p>
            <a:pPr lvl="1"/>
            <a:r>
              <a:rPr lang="en-US" dirty="0" smtClean="0"/>
              <a:t>Bars customs duties on digital products</a:t>
            </a:r>
          </a:p>
          <a:p>
            <a:pPr lvl="1"/>
            <a:r>
              <a:rPr lang="en-US" dirty="0" smtClean="0"/>
              <a:t>Prevents blocking of cross-border data flows</a:t>
            </a:r>
          </a:p>
          <a:p>
            <a:pPr lvl="1"/>
            <a:r>
              <a:rPr lang="en-US" dirty="0" smtClean="0"/>
              <a:t>Prohibits forced localization of data centers</a:t>
            </a:r>
          </a:p>
          <a:p>
            <a:pPr lvl="1"/>
            <a:r>
              <a:rPr lang="en-US" dirty="0" smtClean="0"/>
              <a:t>(Some exceptions permitted.)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Economics of an 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3170099"/>
          </a:xfrm>
        </p:spPr>
        <p:txBody>
          <a:bodyPr/>
          <a:lstStyle/>
          <a:p>
            <a:r>
              <a:rPr lang="en-US" dirty="0" smtClean="0"/>
              <a:t>Rules of Origin</a:t>
            </a:r>
          </a:p>
          <a:p>
            <a:pPr lvl="1"/>
            <a:r>
              <a:rPr lang="en-US" dirty="0" smtClean="0"/>
              <a:t>Necessary for FTA</a:t>
            </a:r>
          </a:p>
          <a:p>
            <a:pPr lvl="1"/>
            <a:r>
              <a:rPr lang="en-US" dirty="0" smtClean="0"/>
              <a:t>Reduce the economic gains from FTA</a:t>
            </a:r>
          </a:p>
          <a:p>
            <a:pPr lvl="1"/>
            <a:r>
              <a:rPr lang="en-US" dirty="0" smtClean="0"/>
              <a:t>May be designed to restrict trade</a:t>
            </a:r>
          </a:p>
          <a:p>
            <a:pPr lvl="1"/>
            <a:r>
              <a:rPr lang="en-US" dirty="0" smtClean="0"/>
              <a:t>May induce costly sourcing of inputs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Digital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28" y="1327820"/>
            <a:ext cx="7504771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Who Gains?</a:t>
            </a:r>
          </a:p>
          <a:p>
            <a:pPr lvl="1"/>
            <a:r>
              <a:rPr lang="en-US" dirty="0" smtClean="0"/>
              <a:t>America’s digital companies</a:t>
            </a:r>
          </a:p>
          <a:p>
            <a:pPr lvl="1"/>
            <a:r>
              <a:rPr lang="en-US" dirty="0" smtClean="0"/>
              <a:t>Consumers of digital services</a:t>
            </a:r>
          </a:p>
          <a:p>
            <a:r>
              <a:rPr lang="en-US" dirty="0" smtClean="0"/>
              <a:t>Who Loses?</a:t>
            </a:r>
          </a:p>
          <a:p>
            <a:pPr lvl="1"/>
            <a:r>
              <a:rPr lang="en-US" dirty="0" smtClean="0"/>
              <a:t>Weaker digital competitors</a:t>
            </a:r>
          </a:p>
          <a:p>
            <a:pPr lvl="1"/>
            <a:r>
              <a:rPr lang="en-US" dirty="0" smtClean="0"/>
              <a:t>Countries concerned about privacy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180" y="1327820"/>
            <a:ext cx="7493620" cy="4798344"/>
          </a:xfrm>
        </p:spPr>
        <p:txBody>
          <a:bodyPr>
            <a:normAutofit/>
          </a:bodyPr>
          <a:lstStyle/>
          <a:p>
            <a:r>
              <a:rPr lang="en-US" dirty="0"/>
              <a:t>Investment:  </a:t>
            </a:r>
            <a:endParaRPr lang="en-US" dirty="0" smtClean="0"/>
          </a:p>
          <a:p>
            <a:pPr lvl="1"/>
            <a:r>
              <a:rPr lang="en-US" dirty="0" smtClean="0"/>
              <a:t>Right </a:t>
            </a:r>
            <a:r>
              <a:rPr lang="en-US" dirty="0" smtClean="0"/>
              <a:t>of establishment</a:t>
            </a:r>
          </a:p>
          <a:p>
            <a:pPr lvl="1"/>
            <a:r>
              <a:rPr lang="en-US" dirty="0" smtClean="0"/>
              <a:t>Transfer of payments out of host country</a:t>
            </a:r>
          </a:p>
          <a:p>
            <a:pPr lvl="1"/>
            <a:r>
              <a:rPr lang="en-US" dirty="0" smtClean="0"/>
              <a:t>Investor-State Dispute Settlement (ISDS) to prevent expropriation or “indirect expropriation”</a:t>
            </a:r>
          </a:p>
          <a:p>
            <a:pPr lvl="2"/>
            <a:r>
              <a:rPr lang="en-US" dirty="0" smtClean="0"/>
              <a:t>Allows foreign investors to seek international arbitration to settle disputes with host governments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180" y="1327820"/>
            <a:ext cx="7493620" cy="4798344"/>
          </a:xfrm>
        </p:spPr>
        <p:txBody>
          <a:bodyPr>
            <a:normAutofit/>
          </a:bodyPr>
          <a:lstStyle/>
          <a:p>
            <a:r>
              <a:rPr lang="en-US" dirty="0"/>
              <a:t>Who Gains? </a:t>
            </a:r>
          </a:p>
          <a:p>
            <a:pPr lvl="1"/>
            <a:r>
              <a:rPr lang="en-US" dirty="0" smtClean="0"/>
              <a:t>Multinational corporations</a:t>
            </a:r>
          </a:p>
          <a:p>
            <a:r>
              <a:rPr lang="en-US" dirty="0"/>
              <a:t>Who </a:t>
            </a:r>
            <a:r>
              <a:rPr lang="en-US" dirty="0" smtClean="0"/>
              <a:t>Loses? </a:t>
            </a:r>
            <a:endParaRPr lang="en-US" dirty="0"/>
          </a:p>
          <a:p>
            <a:pPr lvl="1"/>
            <a:r>
              <a:rPr lang="en-US" dirty="0" smtClean="0"/>
              <a:t>Governments at all levels that seek to regulate for legitimate purposes </a:t>
            </a:r>
          </a:p>
          <a:p>
            <a:pPr lvl="2"/>
            <a:r>
              <a:rPr lang="en-US" dirty="0" smtClean="0"/>
              <a:t>But Note:  TPP “reaffirms a country’s right to regulate in the public interest” (including public health, safety, and environment)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82" y="1327820"/>
            <a:ext cx="7471317" cy="47983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Intellectual Property:   Expanded patents,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Expand IP protection beyond that already covered in the WTO</a:t>
            </a:r>
          </a:p>
          <a:p>
            <a:pPr lvl="1"/>
            <a:r>
              <a:rPr lang="en-US" dirty="0" smtClean="0"/>
              <a:t>Extend copyright protection from 50 to 70 years from death of author</a:t>
            </a:r>
          </a:p>
          <a:p>
            <a:pPr lvl="1"/>
            <a:r>
              <a:rPr lang="en-US" dirty="0" smtClean="0"/>
              <a:t>Criminal penalties for copyright violation and for theft of trade secrets</a:t>
            </a:r>
          </a:p>
          <a:p>
            <a:pPr lvl="1"/>
            <a:r>
              <a:rPr lang="en-US" dirty="0" smtClean="0"/>
              <a:t>Extend period of data exclusivity on some types of medicines, esp. biologics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576" y="1327820"/>
            <a:ext cx="7538224" cy="4798344"/>
          </a:xfrm>
        </p:spPr>
        <p:txBody>
          <a:bodyPr>
            <a:normAutofit/>
          </a:bodyPr>
          <a:lstStyle/>
          <a:p>
            <a:r>
              <a:rPr lang="en-US" dirty="0"/>
              <a:t>Who Gains? </a:t>
            </a:r>
          </a:p>
          <a:p>
            <a:pPr lvl="1"/>
            <a:r>
              <a:rPr lang="en-US" dirty="0" smtClean="0"/>
              <a:t>Owners of IP</a:t>
            </a:r>
          </a:p>
          <a:p>
            <a:pPr lvl="2"/>
            <a:r>
              <a:rPr lang="en-US" dirty="0" smtClean="0"/>
              <a:t>Pharmaceutical firms</a:t>
            </a:r>
          </a:p>
          <a:p>
            <a:pPr lvl="2"/>
            <a:r>
              <a:rPr lang="en-US" dirty="0" smtClean="0"/>
              <a:t>Movie and music companies</a:t>
            </a:r>
          </a:p>
          <a:p>
            <a:r>
              <a:rPr lang="en-US" dirty="0" smtClean="0"/>
              <a:t>Who Loses? </a:t>
            </a:r>
            <a:endParaRPr lang="en-US" dirty="0"/>
          </a:p>
          <a:p>
            <a:pPr lvl="1"/>
            <a:r>
              <a:rPr lang="en-US" dirty="0" smtClean="0"/>
              <a:t>Consumers of IP</a:t>
            </a:r>
          </a:p>
          <a:p>
            <a:pPr lvl="1"/>
            <a:r>
              <a:rPr lang="en-US" dirty="0" smtClean="0"/>
              <a:t>Especially patients in developing countries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936" y="1327820"/>
            <a:ext cx="7437863" cy="47983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Labor:   </a:t>
            </a:r>
            <a:r>
              <a:rPr lang="en-US" dirty="0"/>
              <a:t>Enforcement of labor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ILO Core Labor Standards (not enforced by ILO)</a:t>
            </a:r>
          </a:p>
          <a:p>
            <a:pPr lvl="2"/>
            <a:r>
              <a:rPr lang="en-US" dirty="0" smtClean="0"/>
              <a:t>Freedom of association and collective bargaining</a:t>
            </a:r>
          </a:p>
          <a:p>
            <a:pPr lvl="2"/>
            <a:r>
              <a:rPr lang="en-US" dirty="0" smtClean="0"/>
              <a:t>Elimination of compulsory or forced labor</a:t>
            </a:r>
          </a:p>
          <a:p>
            <a:pPr lvl="2"/>
            <a:r>
              <a:rPr lang="en-US" dirty="0" smtClean="0"/>
              <a:t>Abolition of child labor</a:t>
            </a:r>
          </a:p>
          <a:p>
            <a:pPr lvl="2"/>
            <a:r>
              <a:rPr lang="en-US" dirty="0" smtClean="0"/>
              <a:t>Elimination of discrimination</a:t>
            </a:r>
          </a:p>
          <a:p>
            <a:pPr lvl="1"/>
            <a:r>
              <a:rPr lang="en-US" dirty="0" smtClean="0"/>
              <a:t>TPP will require countries to enforce these, plus “acceptable conditions of work” </a:t>
            </a:r>
          </a:p>
          <a:p>
            <a:pPr lvl="2"/>
            <a:r>
              <a:rPr lang="en-US" dirty="0" smtClean="0"/>
              <a:t>Minimum wage</a:t>
            </a:r>
          </a:p>
          <a:p>
            <a:pPr lvl="2"/>
            <a:r>
              <a:rPr lang="en-US" dirty="0" smtClean="0"/>
              <a:t>Hours of work</a:t>
            </a:r>
          </a:p>
          <a:p>
            <a:pPr lvl="2"/>
            <a:r>
              <a:rPr lang="en-US" dirty="0" smtClean="0"/>
              <a:t>Occupational safety and health</a:t>
            </a:r>
          </a:p>
          <a:p>
            <a:pPr lvl="1"/>
            <a:r>
              <a:rPr lang="en-US" dirty="0" smtClean="0"/>
              <a:t>Violation will be subject to TPP dispute settlement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28" y="1327820"/>
            <a:ext cx="7504771" cy="47983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Gains? </a:t>
            </a:r>
          </a:p>
          <a:p>
            <a:pPr lvl="1"/>
            <a:r>
              <a:rPr lang="en-US" dirty="0" smtClean="0"/>
              <a:t>Labor unions and workers in high-income countries, as well as their employers who compete with low cost labor</a:t>
            </a:r>
          </a:p>
          <a:p>
            <a:r>
              <a:rPr lang="en-US" dirty="0"/>
              <a:t>Who </a:t>
            </a:r>
            <a:r>
              <a:rPr lang="en-US" dirty="0" smtClean="0"/>
              <a:t>Loses? </a:t>
            </a:r>
            <a:endParaRPr lang="en-US" dirty="0"/>
          </a:p>
          <a:p>
            <a:pPr lvl="1"/>
            <a:r>
              <a:rPr lang="en-US" dirty="0" smtClean="0"/>
              <a:t>Workers* and firms in low-wage countries of the TPP, whose costs rise and competitiveness declines.</a:t>
            </a:r>
          </a:p>
          <a:p>
            <a:pPr marL="914400" lvl="2" indent="0">
              <a:buNone/>
            </a:pPr>
            <a:r>
              <a:rPr lang="en-US" dirty="0" smtClean="0"/>
              <a:t>*But note:  workers there who keep their jobs will be paid more and treated better.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327820"/>
            <a:ext cx="7515922" cy="47983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Environment:   </a:t>
            </a:r>
            <a:r>
              <a:rPr lang="en-US" dirty="0"/>
              <a:t>Enforcement of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US was pushed to include:</a:t>
            </a:r>
          </a:p>
          <a:p>
            <a:pPr lvl="2"/>
            <a:r>
              <a:rPr lang="en-US" dirty="0" smtClean="0"/>
              <a:t>Enforcement of domestic environmental laws and </a:t>
            </a:r>
            <a:r>
              <a:rPr lang="en-US" dirty="0"/>
              <a:t>multilateral agreements</a:t>
            </a:r>
            <a:endParaRPr lang="en-US" dirty="0" smtClean="0"/>
          </a:p>
          <a:p>
            <a:pPr lvl="2"/>
            <a:r>
              <a:rPr lang="en-US" dirty="0" smtClean="0"/>
              <a:t>Prohibition of relaxing rules to encourage trade or investment</a:t>
            </a:r>
          </a:p>
          <a:p>
            <a:pPr lvl="2"/>
            <a:r>
              <a:rPr lang="en-US" dirty="0" smtClean="0"/>
              <a:t>Provisions to combat:  wildlife trafficking, illegal logging and fishing, fishing subsidies</a:t>
            </a:r>
          </a:p>
          <a:p>
            <a:pPr lvl="2"/>
            <a:r>
              <a:rPr lang="en-US" dirty="0" smtClean="0"/>
              <a:t>Stakeholder participation</a:t>
            </a:r>
          </a:p>
          <a:p>
            <a:pPr lvl="1"/>
            <a:r>
              <a:rPr lang="en-US" dirty="0" smtClean="0"/>
              <a:t>Much of this is included in TPP, together with mechanisms for enforcement.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82" y="1327820"/>
            <a:ext cx="7471317" cy="4798344"/>
          </a:xfrm>
        </p:spPr>
        <p:txBody>
          <a:bodyPr>
            <a:normAutofit fontScale="92500"/>
          </a:bodyPr>
          <a:lstStyle/>
          <a:p>
            <a:r>
              <a:rPr lang="en-US" dirty="0"/>
              <a:t>Who Gains? </a:t>
            </a:r>
          </a:p>
          <a:p>
            <a:pPr lvl="1"/>
            <a:r>
              <a:rPr lang="en-US" dirty="0" smtClean="0"/>
              <a:t>The environment and environmentalists.</a:t>
            </a:r>
          </a:p>
          <a:p>
            <a:pPr lvl="1"/>
            <a:r>
              <a:rPr lang="en-US" dirty="0" smtClean="0"/>
              <a:t>Rich countries who would have such laws anyway.</a:t>
            </a:r>
          </a:p>
          <a:p>
            <a:pPr lvl="1"/>
            <a:r>
              <a:rPr lang="en-US" dirty="0" smtClean="0"/>
              <a:t>The world, if this helps fight global problems</a:t>
            </a:r>
          </a:p>
          <a:p>
            <a:r>
              <a:rPr lang="en-US" dirty="0" smtClean="0"/>
              <a:t>Who Loses?  </a:t>
            </a:r>
          </a:p>
          <a:p>
            <a:pPr lvl="1"/>
            <a:r>
              <a:rPr lang="en-US" dirty="0" smtClean="0"/>
              <a:t>Those who traffic illegally.</a:t>
            </a:r>
          </a:p>
          <a:p>
            <a:pPr lvl="1"/>
            <a:r>
              <a:rPr lang="en-US" dirty="0" smtClean="0"/>
              <a:t>Poor countries whose competitiveness may depend on weak environmental regulation.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State-Owned Enterprises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180" y="1327820"/>
            <a:ext cx="7493620" cy="4798344"/>
          </a:xfrm>
        </p:spPr>
        <p:txBody>
          <a:bodyPr>
            <a:normAutofit/>
          </a:bodyPr>
          <a:lstStyle/>
          <a:p>
            <a:r>
              <a:rPr lang="en-US" dirty="0"/>
              <a:t>State-Owned </a:t>
            </a:r>
            <a:r>
              <a:rPr lang="en-US" dirty="0" smtClean="0"/>
              <a:t>Enterprises (SOEs):  Achieve “competitive neutrality”</a:t>
            </a:r>
            <a:endParaRPr lang="en-US" dirty="0"/>
          </a:p>
          <a:p>
            <a:pPr lvl="1"/>
            <a:r>
              <a:rPr lang="en-US" dirty="0" smtClean="0"/>
              <a:t>Addresses commercial disadvantages of private firms competing with SOEs</a:t>
            </a:r>
          </a:p>
          <a:p>
            <a:pPr lvl="1"/>
            <a:r>
              <a:rPr lang="en-US" dirty="0" smtClean="0"/>
              <a:t>Requires transparency and reporting</a:t>
            </a:r>
          </a:p>
          <a:p>
            <a:pPr lvl="1"/>
            <a:r>
              <a:rPr lang="en-US" dirty="0" smtClean="0"/>
              <a:t>Prohibits noncommercial assistance to SOEs that adversely impacts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2666"/>
            <a:ext cx="7239000" cy="1127125"/>
          </a:xfrm>
        </p:spPr>
        <p:txBody>
          <a:bodyPr/>
          <a:lstStyle/>
          <a:p>
            <a:pPr algn="ctr"/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74464"/>
            <a:ext cx="7239000" cy="4278094"/>
          </a:xfrm>
        </p:spPr>
        <p:txBody>
          <a:bodyPr/>
          <a:lstStyle/>
          <a:p>
            <a:r>
              <a:rPr lang="en-US" dirty="0" smtClean="0"/>
              <a:t>Free Trade Agreements: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Essence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Their Economics</a:t>
            </a:r>
          </a:p>
          <a:p>
            <a:pPr lvl="1"/>
            <a:r>
              <a:rPr lang="en-US" dirty="0" smtClean="0"/>
              <a:t>Their Proliferation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FTAs in Practice:  More than FTAs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NAFTA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TPP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TTIP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004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State-Owned Enterprises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327820"/>
            <a:ext cx="7515922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Who Gains? </a:t>
            </a:r>
            <a:endParaRPr lang="en-US" dirty="0" smtClean="0"/>
          </a:p>
          <a:p>
            <a:pPr lvl="1"/>
            <a:r>
              <a:rPr lang="en-US" dirty="0" smtClean="0"/>
              <a:t>Countries with few SOEs, and their private firms that will compete with SOEs elsewhere</a:t>
            </a:r>
          </a:p>
          <a:p>
            <a:r>
              <a:rPr lang="en-US" dirty="0"/>
              <a:t>Who Loses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Those who have </a:t>
            </a:r>
            <a:r>
              <a:rPr lang="mr-IN" dirty="0" smtClean="0"/>
              <a:t>–</a:t>
            </a:r>
            <a:r>
              <a:rPr lang="en-US" dirty="0" smtClean="0"/>
              <a:t> and </a:t>
            </a:r>
            <a:r>
              <a:rPr lang="en-US" dirty="0" smtClean="0"/>
              <a:t>want to retain &amp; give advantages to </a:t>
            </a:r>
            <a:r>
              <a:rPr lang="mr-IN" dirty="0" smtClean="0"/>
              <a:t>–</a:t>
            </a:r>
            <a:r>
              <a:rPr lang="en-US" dirty="0" smtClean="0"/>
              <a:t> large </a:t>
            </a:r>
            <a:r>
              <a:rPr lang="en-US" dirty="0" smtClean="0"/>
              <a:t>numbers of SOEs</a:t>
            </a:r>
          </a:p>
          <a:p>
            <a:pPr lvl="2"/>
            <a:r>
              <a:rPr lang="en-US" sz="2600" dirty="0" smtClean="0"/>
              <a:t>Examples:</a:t>
            </a:r>
          </a:p>
          <a:p>
            <a:pPr lvl="3"/>
            <a:r>
              <a:rPr lang="en-US" sz="2200" dirty="0" smtClean="0"/>
              <a:t>Vietnam (40% of output), Malaysia, Singapore</a:t>
            </a:r>
          </a:p>
          <a:p>
            <a:pPr lvl="3"/>
            <a:r>
              <a:rPr lang="en-US" sz="2200" dirty="0" smtClean="0"/>
              <a:t>US, with Fannie Mae and US Postal Service</a:t>
            </a:r>
          </a:p>
          <a:p>
            <a:pPr lvl="2"/>
            <a:r>
              <a:rPr lang="en-US" sz="2600" dirty="0" smtClean="0"/>
              <a:t>Note:  SOEs are often inherently costly, and some countries may welcome a requirement to stop supporting them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726" y="1327820"/>
            <a:ext cx="7527073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Several Issues threatened to derail the negotiations and were resolved only at the last minute:</a:t>
            </a:r>
          </a:p>
          <a:p>
            <a:pPr lvl="1"/>
            <a:r>
              <a:rPr lang="en-US" dirty="0" smtClean="0"/>
              <a:t>Biologic Drugs</a:t>
            </a:r>
          </a:p>
          <a:p>
            <a:pPr lvl="1"/>
            <a:r>
              <a:rPr lang="en-US" dirty="0" smtClean="0"/>
              <a:t>Dairy Products</a:t>
            </a:r>
          </a:p>
          <a:p>
            <a:pPr lvl="1"/>
            <a:r>
              <a:rPr lang="en-US" dirty="0" smtClean="0"/>
              <a:t>Auto Parts</a:t>
            </a:r>
          </a:p>
          <a:p>
            <a:pPr lvl="1"/>
            <a:r>
              <a:rPr lang="en-US" dirty="0" smtClean="0"/>
              <a:t>Japanese Agriculture:  Rice, Pork and Beef</a:t>
            </a:r>
          </a:p>
          <a:p>
            <a:pPr lvl="1"/>
            <a:r>
              <a:rPr lang="en-US" dirty="0" smtClean="0"/>
              <a:t>ISDS</a:t>
            </a:r>
          </a:p>
          <a:p>
            <a:pPr lvl="1"/>
            <a:r>
              <a:rPr lang="en-US" dirty="0" smtClean="0"/>
              <a:t>Exchange Rates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Biologics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576" y="1327820"/>
            <a:ext cx="7538224" cy="47983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Biologic Drugs </a:t>
            </a:r>
          </a:p>
          <a:p>
            <a:pPr marL="914400" lvl="2" indent="0">
              <a:buNone/>
            </a:pPr>
            <a:r>
              <a:rPr lang="en-US" dirty="0"/>
              <a:t>(advanced medicines made from living organisms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issue: </a:t>
            </a:r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period of permitted data </a:t>
            </a:r>
            <a:r>
              <a:rPr lang="en-US" sz="2800" dirty="0" smtClean="0"/>
              <a:t>secrecy </a:t>
            </a:r>
          </a:p>
          <a:p>
            <a:pPr lvl="1"/>
            <a:r>
              <a:rPr lang="en-US" dirty="0" smtClean="0"/>
              <a:t>US wanted 12 years of protection, as contained in the Affordable Care Act.  Japan also favored long period of protection.</a:t>
            </a:r>
          </a:p>
          <a:p>
            <a:pPr lvl="1"/>
            <a:r>
              <a:rPr lang="en-US" dirty="0" smtClean="0"/>
              <a:t>Australia and others wanted much shorter protection, 5 or 6 years, so as to speed the development of generics and reduce costs.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</a:t>
            </a:r>
            <a:r>
              <a:rPr lang="en-US" dirty="0"/>
              <a:t>:  Biologics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576" y="1327820"/>
            <a:ext cx="7538224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Resolution</a:t>
            </a:r>
            <a:r>
              <a:rPr lang="en-US" dirty="0"/>
              <a:t>: 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compromise set a mandatory minimum of five years, without setting a maximum, leaving both sides to declare victory</a:t>
            </a:r>
            <a:r>
              <a:rPr lang="en-US" dirty="0" smtClean="0"/>
              <a:t>.” (NYT, Oct 6, 2015) </a:t>
            </a:r>
          </a:p>
          <a:p>
            <a:pPr lvl="1"/>
            <a:r>
              <a:rPr lang="en-US" dirty="0" smtClean="0"/>
              <a:t>US will keep it’s 12-years of protection, but others will not.  5 years protection will be an increase for some countries.</a:t>
            </a:r>
          </a:p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Australia and others.</a:t>
            </a:r>
          </a:p>
          <a:p>
            <a:pPr lvl="1"/>
            <a:r>
              <a:rPr lang="en-US" dirty="0" smtClean="0"/>
              <a:t>Result:  Big </a:t>
            </a:r>
            <a:r>
              <a:rPr lang="en-US" dirty="0" smtClean="0"/>
              <a:t>Pharma </a:t>
            </a:r>
            <a:r>
              <a:rPr lang="en-US" dirty="0" smtClean="0"/>
              <a:t>will </a:t>
            </a:r>
            <a:r>
              <a:rPr lang="en-US" dirty="0" smtClean="0"/>
              <a:t>lobby against TPP.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Dairy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327820"/>
            <a:ext cx="7515922" cy="4798344"/>
          </a:xfrm>
        </p:spPr>
        <p:txBody>
          <a:bodyPr>
            <a:normAutofit/>
          </a:bodyPr>
          <a:lstStyle/>
          <a:p>
            <a:r>
              <a:rPr lang="en-US" dirty="0"/>
              <a:t>Dairy Products</a:t>
            </a:r>
          </a:p>
          <a:p>
            <a:pPr lvl="1"/>
            <a:r>
              <a:rPr lang="en-US" dirty="0" smtClean="0"/>
              <a:t>Exporters (New Zealand, U.S.) wanted reduced barriers into protected markets such as Canada and Japan</a:t>
            </a:r>
          </a:p>
          <a:p>
            <a:pPr lvl="1"/>
            <a:r>
              <a:rPr lang="en-US" dirty="0" smtClean="0"/>
              <a:t>New Zealand also wanted increased exports into U.S.</a:t>
            </a:r>
          </a:p>
          <a:p>
            <a:pPr lvl="1"/>
            <a:r>
              <a:rPr lang="en-US" dirty="0" smtClean="0"/>
              <a:t>Canada resisted because of its dairy support program.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Dairy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327820"/>
            <a:ext cx="7515922" cy="4798344"/>
          </a:xfrm>
        </p:spPr>
        <p:txBody>
          <a:bodyPr>
            <a:normAutofit/>
          </a:bodyPr>
          <a:lstStyle/>
          <a:p>
            <a:r>
              <a:rPr lang="en-US" dirty="0"/>
              <a:t>Resolution:  </a:t>
            </a:r>
          </a:p>
          <a:p>
            <a:pPr lvl="1"/>
            <a:r>
              <a:rPr lang="en-US" dirty="0" smtClean="0"/>
              <a:t>Some expanded imports into Canada and US was agreed via</a:t>
            </a:r>
          </a:p>
          <a:p>
            <a:pPr lvl="2"/>
            <a:r>
              <a:rPr lang="en-US" dirty="0" smtClean="0"/>
              <a:t>Expanding tariff-rate quotas</a:t>
            </a:r>
          </a:p>
          <a:p>
            <a:pPr lvl="2"/>
            <a:r>
              <a:rPr lang="en-US" dirty="0" smtClean="0"/>
              <a:t>Some lowered tariffs</a:t>
            </a:r>
          </a:p>
          <a:p>
            <a:r>
              <a:rPr lang="en-US" dirty="0"/>
              <a:t>Who Won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Not clear.  Probably nobody got what they wanted.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Contentious Issues: </a:t>
            </a:r>
            <a:r>
              <a:rPr lang="en-US" dirty="0"/>
              <a:t>Auto </a:t>
            </a:r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28" y="1327820"/>
            <a:ext cx="7504771" cy="47983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 Parts</a:t>
            </a:r>
          </a:p>
          <a:p>
            <a:pPr lvl="1"/>
            <a:r>
              <a:rPr lang="en-US" dirty="0" smtClean="0"/>
              <a:t>Issues are </a:t>
            </a:r>
            <a:endParaRPr lang="en-US" dirty="0"/>
          </a:p>
          <a:p>
            <a:pPr lvl="2"/>
            <a:r>
              <a:rPr lang="en-US" dirty="0"/>
              <a:t>Tariffs and other barriers into both US and Japan</a:t>
            </a:r>
          </a:p>
          <a:p>
            <a:pPr lvl="3"/>
            <a:r>
              <a:rPr lang="en-US" dirty="0"/>
              <a:t>US has 25% tariff on trucks (&amp; only 2.5% on cars)</a:t>
            </a:r>
          </a:p>
          <a:p>
            <a:pPr lvl="3"/>
            <a:r>
              <a:rPr lang="en-US" dirty="0"/>
              <a:t>Japan has non-tariff barriers</a:t>
            </a:r>
          </a:p>
          <a:p>
            <a:pPr lvl="2"/>
            <a:r>
              <a:rPr lang="en-US" dirty="0" smtClean="0"/>
              <a:t>Rule of Origin for cars and car parts:</a:t>
            </a:r>
          </a:p>
          <a:p>
            <a:pPr lvl="3"/>
            <a:r>
              <a:rPr lang="en-US" dirty="0" smtClean="0"/>
              <a:t>Japan wanted it low, to permit it to include inputs from non-TPP countries such as Thailand and China.</a:t>
            </a:r>
          </a:p>
          <a:p>
            <a:pPr lvl="3"/>
            <a:r>
              <a:rPr lang="en-US" dirty="0" smtClean="0"/>
              <a:t>Mexico wanted it at least 50%, to preserve the advantage over those countries that it has in NAFTA, where it is effectively 53-55%.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Contentious Issues: Auto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726" y="1327820"/>
            <a:ext cx="7527073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r>
              <a:rPr lang="en-US" dirty="0"/>
              <a:t>:  </a:t>
            </a:r>
            <a:endParaRPr lang="en-US" dirty="0" smtClean="0"/>
          </a:p>
          <a:p>
            <a:pPr lvl="1"/>
            <a:r>
              <a:rPr lang="en-US" dirty="0" smtClean="0"/>
              <a:t>Long phase-outs of US tariffs:  trucks 30 years, cars 25, auto parts up </a:t>
            </a:r>
            <a:r>
              <a:rPr lang="en-US" dirty="0"/>
              <a:t>to </a:t>
            </a:r>
            <a:r>
              <a:rPr lang="en-US" dirty="0" smtClean="0"/>
              <a:t>15</a:t>
            </a:r>
            <a:endParaRPr lang="en-US" dirty="0"/>
          </a:p>
          <a:p>
            <a:pPr lvl="1"/>
            <a:r>
              <a:rPr lang="en-US" dirty="0" smtClean="0"/>
              <a:t>45 </a:t>
            </a:r>
            <a:r>
              <a:rPr lang="en-US" dirty="0"/>
              <a:t>percent </a:t>
            </a:r>
            <a:r>
              <a:rPr lang="en-US" dirty="0" smtClean="0"/>
              <a:t>TPP content for cars &amp; light trucks to qualify for preference</a:t>
            </a:r>
          </a:p>
          <a:p>
            <a:r>
              <a:rPr lang="en-US" dirty="0"/>
              <a:t>Who Won?</a:t>
            </a:r>
          </a:p>
          <a:p>
            <a:pPr lvl="1"/>
            <a:r>
              <a:rPr lang="en-US" dirty="0" smtClean="0"/>
              <a:t>It appears that Japan got what it wanted</a:t>
            </a:r>
          </a:p>
          <a:p>
            <a:r>
              <a:rPr lang="en-US" dirty="0"/>
              <a:t>Who </a:t>
            </a:r>
            <a:r>
              <a:rPr lang="en-US" dirty="0" smtClean="0"/>
              <a:t>Lost?</a:t>
            </a:r>
            <a:endParaRPr lang="en-US" dirty="0"/>
          </a:p>
          <a:p>
            <a:pPr lvl="1"/>
            <a:r>
              <a:rPr lang="en-US" dirty="0" smtClean="0"/>
              <a:t>Mexico and perhaps US car companies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Contentious Issues:  Japanese Ag.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327820"/>
            <a:ext cx="7515922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Rice, Pork, and Beef</a:t>
            </a:r>
          </a:p>
          <a:p>
            <a:pPr lvl="1"/>
            <a:r>
              <a:rPr lang="en-US" dirty="0" smtClean="0"/>
              <a:t>Japan has had a prohibitive tariff on imports of rice, protecting rice farmers who are important supporters of Japan’s ruling Liberal Democratic Party.</a:t>
            </a:r>
          </a:p>
          <a:p>
            <a:pPr lvl="1"/>
            <a:r>
              <a:rPr lang="en-US" dirty="0" smtClean="0"/>
              <a:t>US and Australia are major exporters of rice and want access into Japan</a:t>
            </a:r>
          </a:p>
          <a:p>
            <a:pPr lvl="1"/>
            <a:r>
              <a:rPr lang="en-US" dirty="0" smtClean="0"/>
              <a:t>Pork </a:t>
            </a:r>
            <a:r>
              <a:rPr lang="en-US" dirty="0"/>
              <a:t>and </a:t>
            </a:r>
            <a:r>
              <a:rPr lang="en-US" dirty="0" smtClean="0"/>
              <a:t>beef are similar </a:t>
            </a:r>
            <a:r>
              <a:rPr lang="en-US" dirty="0"/>
              <a:t>to rice but less </a:t>
            </a:r>
            <a:r>
              <a:rPr lang="en-US" dirty="0" smtClean="0"/>
              <a:t>so: </a:t>
            </a:r>
            <a:r>
              <a:rPr lang="en-US" dirty="0"/>
              <a:t>Japan has high </a:t>
            </a:r>
            <a:r>
              <a:rPr lang="en-US" dirty="0" smtClean="0"/>
              <a:t>tariffs, </a:t>
            </a:r>
            <a:r>
              <a:rPr lang="en-US" dirty="0"/>
              <a:t>which the U.S. wants it to reduce.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1" y="254215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Contentious Issues:  Japanese Ag.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028" y="1327820"/>
            <a:ext cx="7504771" cy="4798344"/>
          </a:xfrm>
        </p:spPr>
        <p:txBody>
          <a:bodyPr>
            <a:normAutofit/>
          </a:bodyPr>
          <a:lstStyle/>
          <a:p>
            <a:r>
              <a:rPr lang="en-US" dirty="0"/>
              <a:t>Resolution:  </a:t>
            </a:r>
          </a:p>
          <a:p>
            <a:pPr lvl="1"/>
            <a:r>
              <a:rPr lang="en-US" dirty="0" smtClean="0"/>
              <a:t>Japan will lower its tariff on beef from over 38.5% to </a:t>
            </a:r>
            <a:r>
              <a:rPr lang="en-US" dirty="0"/>
              <a:t>9</a:t>
            </a:r>
            <a:r>
              <a:rPr lang="en-US" dirty="0" smtClean="0"/>
              <a:t>% over 16 years</a:t>
            </a:r>
          </a:p>
          <a:p>
            <a:pPr lvl="1"/>
            <a:r>
              <a:rPr lang="en-US" dirty="0" smtClean="0"/>
              <a:t>Pork tariff will fall from 4.3% to 2.2%, but will also lower minimum import price from ¥482/kg </a:t>
            </a:r>
            <a:r>
              <a:rPr lang="en-US" dirty="0"/>
              <a:t>to ¥125</a:t>
            </a:r>
            <a:r>
              <a:rPr lang="en-US" dirty="0" smtClean="0"/>
              <a:t>, and later </a:t>
            </a:r>
            <a:r>
              <a:rPr lang="en-US" dirty="0"/>
              <a:t>to ¥50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Rice:  New duty-free quota of 50,000 tons, rising to 75,000 tons in year 13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36639</TotalTime>
  <Words>4198</Words>
  <Application>Microsoft Macintosh PowerPoint</Application>
  <PresentationFormat>On-screen Show (4:3)</PresentationFormat>
  <Paragraphs>800</Paragraphs>
  <Slides>111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7" baseType="lpstr">
      <vt:lpstr>Calibri</vt:lpstr>
      <vt:lpstr>ＭＳ Ｐゴシック</vt:lpstr>
      <vt:lpstr>Palatino Linotype</vt:lpstr>
      <vt:lpstr>Arial</vt:lpstr>
      <vt:lpstr>ford-school-ppt-template_11-12_light</vt:lpstr>
      <vt:lpstr>Chart</vt:lpstr>
      <vt:lpstr>Pro’s and Con’s of Trade Agreements</vt:lpstr>
      <vt:lpstr>Outline</vt:lpstr>
      <vt:lpstr>The Essence of an FTA</vt:lpstr>
      <vt:lpstr>Outline</vt:lpstr>
      <vt:lpstr>The Economics of an FTA</vt:lpstr>
      <vt:lpstr>The Economics of an FTA</vt:lpstr>
      <vt:lpstr>The Economics of an FTA</vt:lpstr>
      <vt:lpstr>The Economics of an FTA</vt:lpstr>
      <vt:lpstr>Outline</vt:lpstr>
      <vt:lpstr>The Proliferation of FTAs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FTAs in Practice:  NAFTA</vt:lpstr>
      <vt:lpstr>NAFTA – What is it?</vt:lpstr>
      <vt:lpstr>NAFTA – What is it?</vt:lpstr>
      <vt:lpstr>NAFTA - History</vt:lpstr>
      <vt:lpstr>NAFTA - History</vt:lpstr>
      <vt:lpstr>NAFTA - History</vt:lpstr>
      <vt:lpstr>NAFTA - History</vt:lpstr>
      <vt:lpstr>NAFTA - History</vt:lpstr>
      <vt:lpstr>NAFTA - Debate</vt:lpstr>
      <vt:lpstr>NAFTA - Debate</vt:lpstr>
      <vt:lpstr>NAFTA - History</vt:lpstr>
      <vt:lpstr>NAFTA - History</vt:lpstr>
      <vt:lpstr>NAFTA - History</vt:lpstr>
      <vt:lpstr>Peso Crisis (aka “Tequila Crisis”)</vt:lpstr>
      <vt:lpstr>Reserves Fell at Once</vt:lpstr>
      <vt:lpstr>PowerPoint Presentation</vt:lpstr>
      <vt:lpstr>GDP Fell after Peso Crisis</vt:lpstr>
      <vt:lpstr>Imports Fell after Crisis; Exports Rose</vt:lpstr>
      <vt:lpstr>Wages Fell</vt:lpstr>
      <vt:lpstr>Real Wages Plummeted!</vt:lpstr>
      <vt:lpstr>Unemployment:  No effect (or fell)</vt:lpstr>
      <vt:lpstr>Trade:  Continued growth</vt:lpstr>
      <vt:lpstr>Real Wage:  No Change</vt:lpstr>
      <vt:lpstr>Grew:  More To US than From</vt:lpstr>
      <vt:lpstr>What has happened since?</vt:lpstr>
      <vt:lpstr>PowerPoint Presentation</vt:lpstr>
      <vt:lpstr>PowerPoint Presentation</vt:lpstr>
      <vt:lpstr>NAFTA Analyses: Before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Welfare effects from NAFTA’s tariff reductions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FTAs in Practice:  TPP</vt:lpstr>
      <vt:lpstr>PowerPoint Presentation</vt:lpstr>
      <vt:lpstr>What Is the TPP?</vt:lpstr>
      <vt:lpstr>What Is the TPP?</vt:lpstr>
      <vt:lpstr>Trade in Goods</vt:lpstr>
      <vt:lpstr>PowerPoint Presentation</vt:lpstr>
      <vt:lpstr>PowerPoint Presentation</vt:lpstr>
      <vt:lpstr>Trade in Goods</vt:lpstr>
      <vt:lpstr>Trade in Goods</vt:lpstr>
      <vt:lpstr>Trade in Services</vt:lpstr>
      <vt:lpstr>Trade in Services</vt:lpstr>
      <vt:lpstr>Digital Trade</vt:lpstr>
      <vt:lpstr>Digital Trade</vt:lpstr>
      <vt:lpstr>Investment</vt:lpstr>
      <vt:lpstr>Investment</vt:lpstr>
      <vt:lpstr>Intellectual Property</vt:lpstr>
      <vt:lpstr>Intellectual Property</vt:lpstr>
      <vt:lpstr>Labor</vt:lpstr>
      <vt:lpstr>Labor</vt:lpstr>
      <vt:lpstr>Environment</vt:lpstr>
      <vt:lpstr>Environment</vt:lpstr>
      <vt:lpstr>State-Owned Enterprises</vt:lpstr>
      <vt:lpstr>State-Owned Enterprises</vt:lpstr>
      <vt:lpstr>Contentious Issues</vt:lpstr>
      <vt:lpstr>Contentious Issues:  Biologics</vt:lpstr>
      <vt:lpstr>Contentious Issues:  Biologics</vt:lpstr>
      <vt:lpstr>Contentious Issues:  Dairy</vt:lpstr>
      <vt:lpstr>Contentious Issues:  Dairy</vt:lpstr>
      <vt:lpstr>Contentious Issues: Auto Parts</vt:lpstr>
      <vt:lpstr>Contentious Issues: Auto Parts</vt:lpstr>
      <vt:lpstr>Contentious Issues:  Japanese Ag.</vt:lpstr>
      <vt:lpstr>Contentious Issues:  Japanese Ag.</vt:lpstr>
      <vt:lpstr>Contentious Issues:  Japanese Ag.</vt:lpstr>
      <vt:lpstr>Contentious Issues:  ISDS</vt:lpstr>
      <vt:lpstr>Contentious Issues:  ISDS</vt:lpstr>
      <vt:lpstr>Contentious Issues:  Exchange Rates</vt:lpstr>
      <vt:lpstr>Contentious Issues:  Exchange Rates</vt:lpstr>
      <vt:lpstr>Contentious Issues and Their Resolutions</vt:lpstr>
      <vt:lpstr>What’s Next?</vt:lpstr>
      <vt:lpstr>Outline</vt:lpstr>
      <vt:lpstr>FTAs in Practice:  TTIP</vt:lpstr>
      <vt:lpstr>TTIP</vt:lpstr>
      <vt:lpstr>TTIP</vt:lpstr>
      <vt:lpstr>Conclusion</vt:lpstr>
    </vt:vector>
  </TitlesOfParts>
  <Company>University of Michigan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Microsoft Office User</cp:lastModifiedBy>
  <cp:revision>117</cp:revision>
  <dcterms:created xsi:type="dcterms:W3CDTF">2011-07-06T15:52:55Z</dcterms:created>
  <dcterms:modified xsi:type="dcterms:W3CDTF">2016-11-09T14:26:48Z</dcterms:modified>
</cp:coreProperties>
</file>